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8" r:id="rId3"/>
    <p:sldMasterId id="2147483702" r:id="rId4"/>
    <p:sldMasterId id="2147483716" r:id="rId5"/>
    <p:sldMasterId id="2147483722" r:id="rId6"/>
  </p:sldMasterIdLst>
  <p:notesMasterIdLst>
    <p:notesMasterId r:id="rId13"/>
  </p:notesMasterIdLst>
  <p:sldIdLst>
    <p:sldId id="258" r:id="rId7"/>
    <p:sldId id="257" r:id="rId8"/>
    <p:sldId id="259" r:id="rId9"/>
    <p:sldId id="260" r:id="rId10"/>
    <p:sldId id="261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B1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88881176427792"/>
          <c:y val="0.15808779557584834"/>
          <c:w val="0.86588259702165027"/>
          <c:h val="0.74014698116827848"/>
        </c:manualLayout>
      </c:layout>
      <c:bar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5B7-40F0-AF9B-11474CCA4636}"/>
              </c:ext>
            </c:extLst>
          </c:dPt>
          <c:dPt>
            <c:idx val="1"/>
            <c:invertIfNegative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5B7-40F0-AF9B-11474CCA4636}"/>
              </c:ext>
            </c:extLst>
          </c:dPt>
          <c:dPt>
            <c:idx val="2"/>
            <c:invertIfNegative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5B7-40F0-AF9B-11474CCA4636}"/>
              </c:ext>
            </c:extLst>
          </c:dPt>
          <c:dPt>
            <c:idx val="3"/>
            <c:invertIfNegative val="1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5B7-40F0-AF9B-11474CCA4636}"/>
              </c:ext>
            </c:extLst>
          </c:dPt>
          <c:dLbls>
            <c:dLbl>
              <c:idx val="0"/>
              <c:layout>
                <c:manualLayout>
                  <c:x val="2.0886322365361565E-3"/>
                  <c:y val="-0.2217084094993143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5B7-40F0-AF9B-11474CCA4636}"/>
                </c:ext>
              </c:extLst>
            </c:dLbl>
            <c:dLbl>
              <c:idx val="1"/>
              <c:layout>
                <c:manualLayout>
                  <c:x val="1.3178230934026013E-3"/>
                  <c:y val="-0.3502275710692227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F622F99-67A0-4871-87E5-5D22B1AABEF7}" type="VALUE">
                      <a:rPr lang="en-US" b="1" dirty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5B7-40F0-AF9B-11474CCA4636}"/>
                </c:ext>
              </c:extLst>
            </c:dLbl>
            <c:dLbl>
              <c:idx val="2"/>
              <c:layout>
                <c:manualLayout>
                  <c:x val="-2.5697734666649627E-4"/>
                  <c:y val="-0.3594617471350175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5B7-40F0-AF9B-11474CCA4636}"/>
                </c:ext>
              </c:extLst>
            </c:dLbl>
            <c:dLbl>
              <c:idx val="3"/>
              <c:layout>
                <c:manualLayout>
                  <c:x val="4.9373815888696729E-3"/>
                  <c:y val="-0.2914258627728333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6 599 978,20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5B7-40F0-AF9B-11474CCA4636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5286811.5999999996</c:v>
                </c:pt>
                <c:pt idx="1">
                  <c:v>5834457.9000000004</c:v>
                </c:pt>
                <c:pt idx="2">
                  <c:v>6255903.5</c:v>
                </c:pt>
                <c:pt idx="3">
                  <c:v>6599977.0999999996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771-4C4B-ABEE-41C1CE84402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05142424"/>
        <c:axId val="305138504"/>
      </c:barChart>
      <c:catAx>
        <c:axId val="305142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5138504"/>
        <c:crosses val="autoZero"/>
        <c:auto val="1"/>
        <c:lblAlgn val="ctr"/>
        <c:lblOffset val="100"/>
        <c:noMultiLvlLbl val="0"/>
      </c:catAx>
      <c:valAx>
        <c:axId val="305138504"/>
        <c:scaling>
          <c:orientation val="minMax"/>
          <c:max val="6100000"/>
          <c:min val="4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5142424"/>
        <c:crosses val="autoZero"/>
        <c:crossBetween val="between"/>
        <c:majorUnit val="30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77937019343527"/>
          <c:y val="7.3613104021305914E-2"/>
          <c:w val="0.46088111021174016"/>
          <c:h val="0.408950844272389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DF0-4AE5-8540-29CFA2AF70AF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DF0-4AE5-8540-29CFA2AF70AF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DF0-4AE5-8540-29CFA2AF70AF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DF0-4AE5-8540-29CFA2AF70AF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DF0-4AE5-8540-29CFA2AF70AF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45B-4AA5-BD8F-66C85E1CE8F1}"/>
              </c:ext>
            </c:extLst>
          </c:dPt>
          <c:dLbls>
            <c:dLbl>
              <c:idx val="0"/>
              <c:layout>
                <c:manualLayout>
                  <c:x val="-3.8153168166500016E-2"/>
                  <c:y val="-0.1313048550161093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b="1" dirty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  <a:p>
                    <a:pPr>
                      <a:defRPr b="1">
                        <a:solidFill>
                          <a:schemeClr val="accent2">
                            <a:lumMod val="75000"/>
                          </a:schemeClr>
                        </a:solidFill>
                      </a:defRPr>
                    </a:pPr>
                    <a:fld id="{D13A5A81-FD5D-414C-BEFD-9347E1D667D2}" type="CELLRANGE">
                      <a:rPr lang="en-US" b="1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>
                        <a:defRPr b="1">
                          <a:solidFill>
                            <a:schemeClr val="accent2">
                              <a:lumMod val="75000"/>
                            </a:schemeClr>
                          </a:solidFill>
                        </a:defRPr>
                      </a:pPr>
                      <a:t>[ДИАПАЗОН ЯЧЕЕК]</a:t>
                    </a:fld>
                    <a:r>
                      <a:rPr 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; </a:t>
                    </a:r>
                    <a:endParaRPr lang="en-US" b="1" dirty="0" smtClean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  <a:p>
                    <a:pPr>
                      <a:defRPr b="1">
                        <a:solidFill>
                          <a:schemeClr val="accent2">
                            <a:lumMod val="75000"/>
                          </a:schemeClr>
                        </a:solidFill>
                      </a:defRPr>
                    </a:pPr>
                    <a:fld id="{1A1407B7-7894-45FA-8175-B2391C6AEB4D}" type="PERCENTAGE">
                      <a:rPr lang="en-US" b="1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>
                        <a:defRPr b="1">
                          <a:solidFill>
                            <a:schemeClr val="accent2">
                              <a:lumMod val="75000"/>
                            </a:schemeClr>
                          </a:solidFill>
                        </a:defRPr>
                      </a:pPr>
                      <a:t>[ПРОЦЕНТ]</a:t>
                    </a:fld>
                    <a:r>
                      <a:rPr 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0DF0-4AE5-8540-29CFA2AF70AF}"/>
                </c:ext>
              </c:extLst>
            </c:dLbl>
            <c:dLbl>
              <c:idx val="1"/>
              <c:layout>
                <c:manualLayout>
                  <c:x val="0.27799040738267256"/>
                  <c:y val="2.3753782135173237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b="1" dirty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  <a:p>
                    <a:pPr>
                      <a:defRPr b="1">
                        <a:solidFill>
                          <a:schemeClr val="accent2">
                            <a:lumMod val="75000"/>
                          </a:schemeClr>
                        </a:solidFill>
                      </a:defRPr>
                    </a:pPr>
                    <a:fld id="{ACFA91AC-C62D-4B3D-BC96-79196813B0E3}" type="CELLRANGE">
                      <a:rPr lang="en-US" b="1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>
                        <a:defRPr b="1">
                          <a:solidFill>
                            <a:schemeClr val="accent2">
                              <a:lumMod val="75000"/>
                            </a:schemeClr>
                          </a:solidFill>
                        </a:defRPr>
                      </a:pPr>
                      <a:t>[ДИАПАЗОН ЯЧЕЕК]</a:t>
                    </a:fld>
                    <a:r>
                      <a:rPr 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; </a:t>
                    </a:r>
                    <a:fld id="{9435B230-BBDA-4943-806E-939A16E2DA5B}" type="PERCENTAGE">
                      <a:rPr lang="en-US" b="1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>
                        <a:defRPr b="1">
                          <a:solidFill>
                            <a:schemeClr val="accent2">
                              <a:lumMod val="75000"/>
                            </a:schemeClr>
                          </a:solidFill>
                        </a:defRPr>
                      </a:pPr>
                      <a:t>[ПРОЦЕНТ]</a:t>
                    </a:fld>
                    <a:r>
                      <a:rPr 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8529973741894637"/>
                      <c:h val="0.1150003286019863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0DF0-4AE5-8540-29CFA2AF70AF}"/>
                </c:ext>
              </c:extLst>
            </c:dLbl>
            <c:dLbl>
              <c:idx val="2"/>
              <c:layout>
                <c:manualLayout>
                  <c:x val="4.3318158652565837E-2"/>
                  <c:y val="1.511745173853922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626 787,8</a:t>
                    </a:r>
                  </a:p>
                  <a:p>
                    <a:pPr>
                      <a:defRPr b="1">
                        <a:solidFill>
                          <a:schemeClr val="accent2">
                            <a:lumMod val="75000"/>
                          </a:schemeClr>
                        </a:solidFill>
                      </a:defRPr>
                    </a:pPr>
                    <a:r>
                      <a:rPr lang="en-US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 </a:t>
                    </a:r>
                    <a:fld id="{B7B0C4E1-6222-462A-BAF9-C5B86C34C841}" type="PERCENTAGE">
                      <a:rPr lang="en-US" b="1" baseline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>
                        <a:defRPr b="1">
                          <a:solidFill>
                            <a:schemeClr val="accent2">
                              <a:lumMod val="75000"/>
                            </a:schemeClr>
                          </a:solidFill>
                        </a:defRPr>
                      </a:pPr>
                      <a:t>[ПРОЦЕНТ]</a:t>
                    </a:fld>
                    <a:endParaRPr lang="en-US" b="1" baseline="0" dirty="0" smtClean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0DF0-4AE5-8540-29CFA2AF70AF}"/>
                </c:ext>
              </c:extLst>
            </c:dLbl>
            <c:dLbl>
              <c:idx val="3"/>
              <c:layout>
                <c:manualLayout>
                  <c:x val="0.41595704315957133"/>
                  <c:y val="-5.467952313627731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2 424 </a:t>
                    </a:r>
                    <a:r>
                      <a:rPr lang="en-U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508,5; </a:t>
                    </a:r>
                    <a:fld id="{687D663E-9CDE-41F3-B877-7E7EE9175F19}" type="PERCENTAGE">
                      <a:rPr lang="en-US" b="1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>
                        <a:defRPr b="1">
                          <a:solidFill>
                            <a:schemeClr val="accent2">
                              <a:lumMod val="75000"/>
                            </a:schemeClr>
                          </a:solidFill>
                        </a:defRPr>
                      </a:pPr>
                      <a:t>[ПРОЦЕНТ]</a:t>
                    </a:fld>
                    <a:endParaRPr lang="en-US" b="1" dirty="0" smtClean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DF0-4AE5-8540-29CFA2AF70AF}"/>
                </c:ext>
              </c:extLst>
            </c:dLbl>
            <c:dLbl>
              <c:idx val="4"/>
              <c:layout>
                <c:manualLayout>
                  <c:x val="-4.6208490061950803E-2"/>
                  <c:y val="4.107563948293695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50</a:t>
                    </a:r>
                    <a:r>
                      <a:rPr lang="en-US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 068,2</a:t>
                    </a:r>
                    <a:r>
                      <a:rPr lang="en-U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; </a:t>
                    </a:r>
                    <a:endParaRPr lang="en-US" b="1" dirty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  <a:p>
                    <a:pPr>
                      <a:defRPr b="1">
                        <a:solidFill>
                          <a:schemeClr val="accent2">
                            <a:lumMod val="75000"/>
                          </a:schemeClr>
                        </a:solidFill>
                      </a:defRPr>
                    </a:pPr>
                    <a:fld id="{78232637-3053-4528-9521-6ACE7977EC43}" type="PERCENTAGE">
                      <a:rPr lang="en-US" b="1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>
                        <a:defRPr b="1">
                          <a:solidFill>
                            <a:schemeClr val="accent2">
                              <a:lumMod val="75000"/>
                            </a:schemeClr>
                          </a:solidFill>
                        </a:defRPr>
                      </a:pPr>
                      <a:t>[ПРОЦЕНТ]</a:t>
                    </a:fld>
                    <a:r>
                      <a:rPr 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0DF0-4AE5-8540-29CFA2AF70AF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borderCallout2">
                    <a:avLst/>
                  </a:prstGeom>
                  <a:noFill/>
                  <a:ln>
                    <a:noFill/>
                  </a:ln>
                </c15:spPr>
                <c15:showDataLabelsRange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скорая, в т.ч. скорая специализированная, медицинская помощь вне медицинской организации, включая медицинскую эвакуацию </c:v>
                </c:pt>
                <c:pt idx="1">
                  <c:v>медицинская помощь в амбулаторных условиях</c:v>
                </c:pt>
                <c:pt idx="2">
                  <c:v>медицинская помощь в условиях дневных стационаров</c:v>
                </c:pt>
                <c:pt idx="3">
                  <c:v>специализированная медицинская помощь в стационарных условиях</c:v>
                </c:pt>
                <c:pt idx="4">
                  <c:v>ведение дела СМО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351677.1</c:v>
                </c:pt>
                <c:pt idx="1">
                  <c:v>2222528.2999999998</c:v>
                </c:pt>
                <c:pt idx="2">
                  <c:v>626787.80000000005</c:v>
                </c:pt>
                <c:pt idx="3">
                  <c:v>2424508.5</c:v>
                </c:pt>
                <c:pt idx="4">
                  <c:v>50078.8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Лист1!$B$2:$B$6</c15:f>
                <c15:dlblRangeCache>
                  <c:ptCount val="5"/>
                  <c:pt idx="0">
                    <c:v>351 677,1</c:v>
                  </c:pt>
                  <c:pt idx="1">
                    <c:v>2 222 528,3</c:v>
                  </c:pt>
                  <c:pt idx="2">
                    <c:v>626 787,8</c:v>
                  </c:pt>
                  <c:pt idx="3">
                    <c:v>2 424 508,5</c:v>
                  </c:pt>
                  <c:pt idx="4">
                    <c:v>50 078,8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0DF0-4AE5-8540-29CFA2AF70A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71"/>
      </c:pie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1210287049446587E-3"/>
          <c:y val="0.52758066606727338"/>
          <c:w val="0.8111995492564319"/>
          <c:h val="0.472419333932726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accent1"/>
      </a:solidFill>
      <a:miter lim="800000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Медицинские организации Республики Алтай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D11-482F-8619-A57A148B8B1D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4517408.0370100001</c:v>
                </c:pt>
                <c:pt idx="1">
                  <c:v>5298514.4086100003</c:v>
                </c:pt>
                <c:pt idx="2">
                  <c:v>4896237.0784299998</c:v>
                </c:pt>
                <c:pt idx="3">
                  <c:v>5405703.2900800006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11-482F-8619-A57A148B8B1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Межтерриториальные расчеты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Лист1!$C$2:$C$5</c:f>
              <c:numCache>
                <c:formatCode>#\ ##0.0</c:formatCode>
                <c:ptCount val="4"/>
                <c:pt idx="0">
                  <c:v>272257.71370999998</c:v>
                </c:pt>
                <c:pt idx="1">
                  <c:v>342941.15009000001</c:v>
                </c:pt>
                <c:pt idx="2">
                  <c:v>341445.35119000002</c:v>
                </c:pt>
                <c:pt idx="3">
                  <c:v>379776.02992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11-482F-8619-A57A148B8B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3"/>
        <c:overlap val="100"/>
        <c:axId val="148234952"/>
        <c:axId val="148242792"/>
      </c:barChart>
      <c:catAx>
        <c:axId val="148234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242792"/>
        <c:crosses val="autoZero"/>
        <c:auto val="1"/>
        <c:lblAlgn val="ctr"/>
        <c:lblOffset val="100"/>
        <c:noMultiLvlLbl val="0"/>
      </c:catAx>
      <c:valAx>
        <c:axId val="148242792"/>
        <c:scaling>
          <c:orientation val="minMax"/>
          <c:max val="6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cross"/>
        <c:minorTickMark val="none"/>
        <c:tickLblPos val="nextTo"/>
        <c:spPr>
          <a:noFill/>
          <a:ln>
            <a:solidFill>
              <a:schemeClr val="accent1">
                <a:shade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234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8A8E6C-C310-4617-A39A-8AF27FDE789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EE3616-588C-4F32-BB22-97197DEE9159}">
      <dgm:prSet custT="1"/>
      <dgm:spPr/>
      <dgm:t>
        <a:bodyPr/>
        <a:lstStyle/>
        <a:p>
          <a:pPr rtl="0"/>
          <a:r>
            <a:rPr lang="ru-RU" sz="1200" dirty="0" smtClean="0"/>
            <a:t>сохранение </a:t>
          </a:r>
          <a:r>
            <a:rPr lang="ru-RU" sz="1200" b="1" dirty="0" smtClean="0"/>
            <a:t>уровня заработной платы медицинских работников </a:t>
          </a:r>
          <a:endParaRPr lang="ru-RU" sz="1200" b="1" dirty="0"/>
        </a:p>
      </dgm:t>
    </dgm:pt>
    <dgm:pt modelId="{F02EADF5-AE82-48EE-95B7-5EC094441F04}" type="parTrans" cxnId="{1150BAE1-4A4C-47CE-9C53-F1A73755488E}">
      <dgm:prSet/>
      <dgm:spPr/>
      <dgm:t>
        <a:bodyPr/>
        <a:lstStyle/>
        <a:p>
          <a:endParaRPr lang="ru-RU"/>
        </a:p>
      </dgm:t>
    </dgm:pt>
    <dgm:pt modelId="{5E9D6693-13B7-42E1-A802-E29D336FAF12}" type="sibTrans" cxnId="{1150BAE1-4A4C-47CE-9C53-F1A73755488E}">
      <dgm:prSet/>
      <dgm:spPr/>
      <dgm:t>
        <a:bodyPr/>
        <a:lstStyle/>
        <a:p>
          <a:endParaRPr lang="ru-RU"/>
        </a:p>
      </dgm:t>
    </dgm:pt>
    <dgm:pt modelId="{C7C2FA5F-F23C-46B3-B3C1-B5408D315594}" type="pres">
      <dgm:prSet presAssocID="{768A8E6C-C310-4617-A39A-8AF27FDE78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601537-91CA-4FB1-B7FD-678E58D45614}" type="pres">
      <dgm:prSet presAssocID="{5AEE3616-588C-4F32-BB22-97197DEE9159}" presName="parentText" presStyleLbl="node1" presStyleIdx="0" presStyleCnt="1" custScaleY="130259" custLinFactNeighborX="-1325" custLinFactNeighborY="39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0D6CF9-85DF-499F-A6BE-0C1378B5A0E7}" type="presOf" srcId="{768A8E6C-C310-4617-A39A-8AF27FDE7893}" destId="{C7C2FA5F-F23C-46B3-B3C1-B5408D315594}" srcOrd="0" destOrd="0" presId="urn:microsoft.com/office/officeart/2005/8/layout/vList2"/>
    <dgm:cxn modelId="{074F6DDD-11F0-4855-B5FD-40871CDBD3A7}" type="presOf" srcId="{5AEE3616-588C-4F32-BB22-97197DEE9159}" destId="{79601537-91CA-4FB1-B7FD-678E58D45614}" srcOrd="0" destOrd="0" presId="urn:microsoft.com/office/officeart/2005/8/layout/vList2"/>
    <dgm:cxn modelId="{1150BAE1-4A4C-47CE-9C53-F1A73755488E}" srcId="{768A8E6C-C310-4617-A39A-8AF27FDE7893}" destId="{5AEE3616-588C-4F32-BB22-97197DEE9159}" srcOrd="0" destOrd="0" parTransId="{F02EADF5-AE82-48EE-95B7-5EC094441F04}" sibTransId="{5E9D6693-13B7-42E1-A802-E29D336FAF12}"/>
    <dgm:cxn modelId="{636AA935-0711-4F3B-9CA4-6F976EDA531B}" type="presParOf" srcId="{C7C2FA5F-F23C-46B3-B3C1-B5408D315594}" destId="{79601537-91CA-4FB1-B7FD-678E58D4561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37393E-5F99-44A2-A9CB-FA0552208CE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871060-F0E3-43D2-A8F8-16639BB976A6}">
      <dgm:prSet custT="1"/>
      <dgm:spPr/>
      <dgm:t>
        <a:bodyPr/>
        <a:lstStyle/>
        <a:p>
          <a:pPr rtl="0"/>
          <a:r>
            <a:rPr lang="ru-RU" sz="1200" dirty="0" smtClean="0"/>
            <a:t>увеличение объемов медицинской помощи на </a:t>
          </a:r>
          <a:r>
            <a:rPr lang="ru-RU" sz="1200" b="1" dirty="0" smtClean="0"/>
            <a:t>ЭКО </a:t>
          </a:r>
          <a:r>
            <a:rPr lang="ru-RU" sz="1200" dirty="0" smtClean="0"/>
            <a:t>в рамках национального проекта «Демография»</a:t>
          </a:r>
        </a:p>
      </dgm:t>
    </dgm:pt>
    <dgm:pt modelId="{74E23F20-0AB7-4FB0-81B1-037AA4D1B148}" type="parTrans" cxnId="{4A138B28-35BA-4DFD-B99D-43B7356B8CFE}">
      <dgm:prSet/>
      <dgm:spPr/>
      <dgm:t>
        <a:bodyPr/>
        <a:lstStyle/>
        <a:p>
          <a:endParaRPr lang="ru-RU"/>
        </a:p>
      </dgm:t>
    </dgm:pt>
    <dgm:pt modelId="{6A72FA88-4A4E-4EE2-9938-9951E1F42DF8}" type="sibTrans" cxnId="{4A138B28-35BA-4DFD-B99D-43B7356B8CFE}">
      <dgm:prSet/>
      <dgm:spPr/>
      <dgm:t>
        <a:bodyPr/>
        <a:lstStyle/>
        <a:p>
          <a:endParaRPr lang="ru-RU"/>
        </a:p>
      </dgm:t>
    </dgm:pt>
    <dgm:pt modelId="{E716F8E0-7E18-4AA5-8991-B13BB23178F4}" type="pres">
      <dgm:prSet presAssocID="{7537393E-5F99-44A2-A9CB-FA0552208C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F30A8B-B9AA-4281-ABA2-AD49D755A5FB}" type="pres">
      <dgm:prSet presAssocID="{33871060-F0E3-43D2-A8F8-16639BB976A6}" presName="parentText" presStyleLbl="node1" presStyleIdx="0" presStyleCnt="1" custScaleY="80601" custLinFactNeighborX="-501" custLinFactNeighborY="-697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138B28-35BA-4DFD-B99D-43B7356B8CFE}" srcId="{7537393E-5F99-44A2-A9CB-FA0552208CE3}" destId="{33871060-F0E3-43D2-A8F8-16639BB976A6}" srcOrd="0" destOrd="0" parTransId="{74E23F20-0AB7-4FB0-81B1-037AA4D1B148}" sibTransId="{6A72FA88-4A4E-4EE2-9938-9951E1F42DF8}"/>
    <dgm:cxn modelId="{33B8C8E5-6995-4F8E-AE0D-2617CED751ED}" type="presOf" srcId="{33871060-F0E3-43D2-A8F8-16639BB976A6}" destId="{33F30A8B-B9AA-4281-ABA2-AD49D755A5FB}" srcOrd="0" destOrd="0" presId="urn:microsoft.com/office/officeart/2005/8/layout/vList2"/>
    <dgm:cxn modelId="{08D6C1BF-0840-424D-B319-D014E5B215BC}" type="presOf" srcId="{7537393E-5F99-44A2-A9CB-FA0552208CE3}" destId="{E716F8E0-7E18-4AA5-8991-B13BB23178F4}" srcOrd="0" destOrd="0" presId="urn:microsoft.com/office/officeart/2005/8/layout/vList2"/>
    <dgm:cxn modelId="{4393B4AF-8240-4868-9803-2A9E5389D315}" type="presParOf" srcId="{E716F8E0-7E18-4AA5-8991-B13BB23178F4}" destId="{33F30A8B-B9AA-4281-ABA2-AD49D755A5F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06900F-20D7-4B45-98DE-D437F38BD39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124551-1A79-4C9B-B207-663F0FCAF9B5}">
      <dgm:prSet/>
      <dgm:spPr/>
      <dgm:t>
        <a:bodyPr/>
        <a:lstStyle/>
        <a:p>
          <a:pPr rtl="0"/>
          <a:r>
            <a:rPr lang="ru-RU" dirty="0" smtClean="0"/>
            <a:t>оказание медицинской помощи по </a:t>
          </a:r>
          <a:r>
            <a:rPr lang="ru-RU" b="1" dirty="0" smtClean="0"/>
            <a:t>профилю «Онкология» </a:t>
          </a:r>
          <a:r>
            <a:rPr lang="ru-RU" dirty="0" smtClean="0"/>
            <a:t>в целях реализации федерального проекта «Борьба с онкологическими заболеваниями»</a:t>
          </a:r>
          <a:endParaRPr lang="ru-RU" dirty="0"/>
        </a:p>
      </dgm:t>
    </dgm:pt>
    <dgm:pt modelId="{442B05AB-41CF-427C-831D-02071B2DBDC7}" type="parTrans" cxnId="{7EFD5447-8F0A-403B-A0B3-4DD5550C5739}">
      <dgm:prSet/>
      <dgm:spPr/>
      <dgm:t>
        <a:bodyPr/>
        <a:lstStyle/>
        <a:p>
          <a:endParaRPr lang="ru-RU"/>
        </a:p>
      </dgm:t>
    </dgm:pt>
    <dgm:pt modelId="{DD3664D7-D8DD-4F80-A2AE-4D21B9E5CE10}" type="sibTrans" cxnId="{7EFD5447-8F0A-403B-A0B3-4DD5550C5739}">
      <dgm:prSet/>
      <dgm:spPr/>
      <dgm:t>
        <a:bodyPr/>
        <a:lstStyle/>
        <a:p>
          <a:endParaRPr lang="ru-RU"/>
        </a:p>
      </dgm:t>
    </dgm:pt>
    <dgm:pt modelId="{9EBC3547-64EE-409D-AB95-5FFC672299D8}" type="pres">
      <dgm:prSet presAssocID="{5606900F-20D7-4B45-98DE-D437F38BD3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109997-597E-4AB3-AA96-5FBB2C29E3D6}" type="pres">
      <dgm:prSet presAssocID="{D3124551-1A79-4C9B-B207-663F0FCAF9B5}" presName="parentText" presStyleLbl="node1" presStyleIdx="0" presStyleCnt="1" custScaleY="101290" custLinFactNeighborX="-207" custLinFactNeighborY="-268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FD5447-8F0A-403B-A0B3-4DD5550C5739}" srcId="{5606900F-20D7-4B45-98DE-D437F38BD394}" destId="{D3124551-1A79-4C9B-B207-663F0FCAF9B5}" srcOrd="0" destOrd="0" parTransId="{442B05AB-41CF-427C-831D-02071B2DBDC7}" sibTransId="{DD3664D7-D8DD-4F80-A2AE-4D21B9E5CE10}"/>
    <dgm:cxn modelId="{545E8155-A5DC-495F-8FD4-5619AD126A50}" type="presOf" srcId="{D3124551-1A79-4C9B-B207-663F0FCAF9B5}" destId="{B2109997-597E-4AB3-AA96-5FBB2C29E3D6}" srcOrd="0" destOrd="0" presId="urn:microsoft.com/office/officeart/2005/8/layout/vList2"/>
    <dgm:cxn modelId="{8900E5B1-A084-4389-A5E9-E94A5CCCD3DB}" type="presOf" srcId="{5606900F-20D7-4B45-98DE-D437F38BD394}" destId="{9EBC3547-64EE-409D-AB95-5FFC672299D8}" srcOrd="0" destOrd="0" presId="urn:microsoft.com/office/officeart/2005/8/layout/vList2"/>
    <dgm:cxn modelId="{05C96A02-851B-4D1C-B280-2A6B571F6AB3}" type="presParOf" srcId="{9EBC3547-64EE-409D-AB95-5FFC672299D8}" destId="{B2109997-597E-4AB3-AA96-5FBB2C29E3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FC3DC1-7260-41CD-B964-7147E17475C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A0987C-000C-4256-90E8-D6596BFF5463}">
      <dgm:prSet custT="1"/>
      <dgm:spPr>
        <a:ln>
          <a:solidFill>
            <a:schemeClr val="tx2"/>
          </a:solidFill>
        </a:ln>
      </dgm:spPr>
      <dgm:t>
        <a:bodyPr/>
        <a:lstStyle/>
        <a:p>
          <a:pPr algn="ctr" rtl="0"/>
          <a:r>
            <a:rPr lang="ru-RU" sz="2000" b="1" dirty="0" smtClean="0">
              <a:solidFill>
                <a:schemeClr val="tx2"/>
              </a:solidFill>
            </a:rPr>
            <a:t>Стратегические направления реализации базовой программы обязательного медицинского страхования в 2023 году:</a:t>
          </a:r>
          <a:endParaRPr lang="ru-RU" sz="2000" dirty="0">
            <a:solidFill>
              <a:schemeClr val="tx2"/>
            </a:solidFill>
          </a:endParaRPr>
        </a:p>
      </dgm:t>
    </dgm:pt>
    <dgm:pt modelId="{59EE154E-CAE9-45C4-A0EA-F85AF0513C29}" type="parTrans" cxnId="{BC872AC6-1551-40AF-AA22-022377E528B3}">
      <dgm:prSet/>
      <dgm:spPr/>
      <dgm:t>
        <a:bodyPr/>
        <a:lstStyle/>
        <a:p>
          <a:endParaRPr lang="ru-RU"/>
        </a:p>
      </dgm:t>
    </dgm:pt>
    <dgm:pt modelId="{239E93A8-438D-46C9-9A3E-723CB3CA43EE}" type="sibTrans" cxnId="{BC872AC6-1551-40AF-AA22-022377E528B3}">
      <dgm:prSet/>
      <dgm:spPr/>
      <dgm:t>
        <a:bodyPr/>
        <a:lstStyle/>
        <a:p>
          <a:endParaRPr lang="ru-RU"/>
        </a:p>
      </dgm:t>
    </dgm:pt>
    <dgm:pt modelId="{DCE935BD-45B3-4572-B181-4D15BEA6CEAD}" type="pres">
      <dgm:prSet presAssocID="{7EFC3DC1-7260-41CD-B964-7147E17475C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6FD88E-DD8A-4C93-9572-72226381063E}" type="pres">
      <dgm:prSet presAssocID="{AFA0987C-000C-4256-90E8-D6596BFF5463}" presName="parentText" presStyleLbl="node1" presStyleIdx="0" presStyleCnt="1" custLinFactNeighborX="3274" custLinFactNeighborY="-176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A53162-38A2-4DE0-8B50-93D81C2263EC}" type="presOf" srcId="{AFA0987C-000C-4256-90E8-D6596BFF5463}" destId="{906FD88E-DD8A-4C93-9572-72226381063E}" srcOrd="0" destOrd="0" presId="urn:microsoft.com/office/officeart/2005/8/layout/vList2"/>
    <dgm:cxn modelId="{BC872AC6-1551-40AF-AA22-022377E528B3}" srcId="{7EFC3DC1-7260-41CD-B964-7147E17475CB}" destId="{AFA0987C-000C-4256-90E8-D6596BFF5463}" srcOrd="0" destOrd="0" parTransId="{59EE154E-CAE9-45C4-A0EA-F85AF0513C29}" sibTransId="{239E93A8-438D-46C9-9A3E-723CB3CA43EE}"/>
    <dgm:cxn modelId="{FCEE8227-B5FA-47B4-8B89-E234101A8F34}" type="presOf" srcId="{7EFC3DC1-7260-41CD-B964-7147E17475CB}" destId="{DCE935BD-45B3-4572-B181-4D15BEA6CEAD}" srcOrd="0" destOrd="0" presId="urn:microsoft.com/office/officeart/2005/8/layout/vList2"/>
    <dgm:cxn modelId="{5385128B-8566-48F8-98A3-17C139348651}" type="presParOf" srcId="{DCE935BD-45B3-4572-B181-4D15BEA6CEAD}" destId="{906FD88E-DD8A-4C93-9572-72226381063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EC1EBD-54B4-4372-A5FD-39CFB6328CA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D09505-D2A0-4559-8D90-E24F85F339D2}">
      <dgm:prSet custT="1"/>
      <dgm:spPr/>
      <dgm:t>
        <a:bodyPr/>
        <a:lstStyle/>
        <a:p>
          <a:pPr rtl="0"/>
          <a:r>
            <a:rPr lang="ru-RU" sz="1200" dirty="0" smtClean="0"/>
            <a:t>проведение </a:t>
          </a:r>
          <a:r>
            <a:rPr lang="ru-RU" sz="1200" b="1" dirty="0" smtClean="0"/>
            <a:t>профилактических мероприятий</a:t>
          </a:r>
          <a:r>
            <a:rPr lang="ru-RU" sz="1200" dirty="0" smtClean="0"/>
            <a:t>, в том числе профилактических медицинских осмотров и диспансеризации, включая </a:t>
          </a:r>
          <a:r>
            <a:rPr lang="ru-RU" sz="1200" u="sng" dirty="0" smtClean="0"/>
            <a:t>углубленную диспансеризацию </a:t>
          </a:r>
          <a:r>
            <a:rPr lang="ru-RU" sz="1200" dirty="0" smtClean="0"/>
            <a:t>лиц, перенесших COVID-19 </a:t>
          </a:r>
          <a:endParaRPr lang="ru-RU" sz="1200" dirty="0"/>
        </a:p>
      </dgm:t>
    </dgm:pt>
    <dgm:pt modelId="{5C526622-9ED8-4C3B-B0A1-BEAF7B2F4202}" type="parTrans" cxnId="{393EBA08-B8E5-45ED-BB70-44B5FA158B2E}">
      <dgm:prSet/>
      <dgm:spPr/>
      <dgm:t>
        <a:bodyPr/>
        <a:lstStyle/>
        <a:p>
          <a:endParaRPr lang="ru-RU"/>
        </a:p>
      </dgm:t>
    </dgm:pt>
    <dgm:pt modelId="{230DBAD5-DF33-4122-ADCF-20814B963DEA}" type="sibTrans" cxnId="{393EBA08-B8E5-45ED-BB70-44B5FA158B2E}">
      <dgm:prSet/>
      <dgm:spPr/>
      <dgm:t>
        <a:bodyPr/>
        <a:lstStyle/>
        <a:p>
          <a:endParaRPr lang="ru-RU"/>
        </a:p>
      </dgm:t>
    </dgm:pt>
    <dgm:pt modelId="{48265E24-9DF6-4D12-9D5B-705F620FA152}" type="pres">
      <dgm:prSet presAssocID="{F3EC1EBD-54B4-4372-A5FD-39CFB6328C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76D9B6-F54E-4797-8E04-9011EB8D4122}" type="pres">
      <dgm:prSet presAssocID="{B5D09505-D2A0-4559-8D90-E24F85F339D2}" presName="parentText" presStyleLbl="node1" presStyleIdx="0" presStyleCnt="1" custScaleY="385374" custLinFactNeighborX="2949" custLinFactNeighborY="-91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E6E49B-B426-4F0F-A570-0D1DA89B856A}" type="presOf" srcId="{B5D09505-D2A0-4559-8D90-E24F85F339D2}" destId="{5276D9B6-F54E-4797-8E04-9011EB8D4122}" srcOrd="0" destOrd="0" presId="urn:microsoft.com/office/officeart/2005/8/layout/vList2"/>
    <dgm:cxn modelId="{393EBA08-B8E5-45ED-BB70-44B5FA158B2E}" srcId="{F3EC1EBD-54B4-4372-A5FD-39CFB6328CA3}" destId="{B5D09505-D2A0-4559-8D90-E24F85F339D2}" srcOrd="0" destOrd="0" parTransId="{5C526622-9ED8-4C3B-B0A1-BEAF7B2F4202}" sibTransId="{230DBAD5-DF33-4122-ADCF-20814B963DEA}"/>
    <dgm:cxn modelId="{5C9F460F-C8E8-4BDB-AB5D-36F3A1AAFB4C}" type="presOf" srcId="{F3EC1EBD-54B4-4372-A5FD-39CFB6328CA3}" destId="{48265E24-9DF6-4D12-9D5B-705F620FA152}" srcOrd="0" destOrd="0" presId="urn:microsoft.com/office/officeart/2005/8/layout/vList2"/>
    <dgm:cxn modelId="{35368E8A-AA7D-4B21-A1AE-33D85C4F3B52}" type="presParOf" srcId="{48265E24-9DF6-4D12-9D5B-705F620FA152}" destId="{5276D9B6-F54E-4797-8E04-9011EB8D41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591F60B-F080-47DC-B180-1DD9B5601A3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6156AC-9300-44CE-8065-69F4076668C3}">
      <dgm:prSet custT="1"/>
      <dgm:spPr/>
      <dgm:t>
        <a:bodyPr/>
        <a:lstStyle/>
        <a:p>
          <a:pPr rtl="0"/>
          <a:r>
            <a:rPr lang="ru-RU" sz="1100" dirty="0" smtClean="0"/>
            <a:t>проведение </a:t>
          </a:r>
          <a:r>
            <a:rPr lang="ru-RU" sz="1100" b="1" dirty="0" smtClean="0"/>
            <a:t>медицинской реабилитации </a:t>
          </a:r>
          <a:r>
            <a:rPr lang="ru-RU" sz="1100" dirty="0" smtClean="0"/>
            <a:t>застрахованных лиц, в  том числе в </a:t>
          </a:r>
          <a:r>
            <a:rPr lang="ru-RU" sz="1200" u="sng" baseline="0" dirty="0" smtClean="0"/>
            <a:t>амбулаторно-поликлинических</a:t>
          </a:r>
          <a:r>
            <a:rPr lang="ru-RU" sz="1100" u="sng" dirty="0" smtClean="0"/>
            <a:t> и стационарных условиях</a:t>
          </a:r>
          <a:r>
            <a:rPr lang="ru-RU" sz="1100" dirty="0" smtClean="0"/>
            <a:t>, а также выделение объемов медицинской помощи по </a:t>
          </a:r>
          <a:r>
            <a:rPr lang="ru-RU" sz="1200" baseline="0" dirty="0" smtClean="0"/>
            <a:t>профилю</a:t>
          </a:r>
          <a:r>
            <a:rPr lang="ru-RU" sz="1100" dirty="0" smtClean="0"/>
            <a:t> «Медицинская реабилитация» в условиях </a:t>
          </a:r>
          <a:r>
            <a:rPr lang="ru-RU" sz="1100" u="sng" dirty="0" smtClean="0"/>
            <a:t>дневного стационара</a:t>
          </a:r>
          <a:endParaRPr lang="ru-RU" sz="1100" u="sng" dirty="0"/>
        </a:p>
      </dgm:t>
    </dgm:pt>
    <dgm:pt modelId="{FF8DF03B-F913-4F1A-BD7A-2BB9B6D8A5E9}" type="parTrans" cxnId="{EB9A4747-7D8A-48A7-BF30-24491756704F}">
      <dgm:prSet/>
      <dgm:spPr/>
      <dgm:t>
        <a:bodyPr/>
        <a:lstStyle/>
        <a:p>
          <a:endParaRPr lang="ru-RU"/>
        </a:p>
      </dgm:t>
    </dgm:pt>
    <dgm:pt modelId="{4A467881-F0F3-42A6-94C5-B601C73BDD77}" type="sibTrans" cxnId="{EB9A4747-7D8A-48A7-BF30-24491756704F}">
      <dgm:prSet/>
      <dgm:spPr/>
      <dgm:t>
        <a:bodyPr/>
        <a:lstStyle/>
        <a:p>
          <a:endParaRPr lang="ru-RU"/>
        </a:p>
      </dgm:t>
    </dgm:pt>
    <dgm:pt modelId="{70DD86C9-B825-4BA4-8564-975BFD1628D3}" type="pres">
      <dgm:prSet presAssocID="{8591F60B-F080-47DC-B180-1DD9B5601A3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E02005-8A1C-4BCA-AC83-4A05E6FA8322}" type="pres">
      <dgm:prSet presAssocID="{2D6156AC-9300-44CE-8065-69F4076668C3}" presName="parentText" presStyleLbl="node1" presStyleIdx="0" presStyleCnt="1" custAng="0" custLinFactNeighborX="-4" custLinFactNeighborY="55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9A4747-7D8A-48A7-BF30-24491756704F}" srcId="{8591F60B-F080-47DC-B180-1DD9B5601A30}" destId="{2D6156AC-9300-44CE-8065-69F4076668C3}" srcOrd="0" destOrd="0" parTransId="{FF8DF03B-F913-4F1A-BD7A-2BB9B6D8A5E9}" sibTransId="{4A467881-F0F3-42A6-94C5-B601C73BDD77}"/>
    <dgm:cxn modelId="{ECFFFFD9-2EE9-494C-9F7E-5EA9601CB8EB}" type="presOf" srcId="{2D6156AC-9300-44CE-8065-69F4076668C3}" destId="{32E02005-8A1C-4BCA-AC83-4A05E6FA8322}" srcOrd="0" destOrd="0" presId="urn:microsoft.com/office/officeart/2005/8/layout/vList2"/>
    <dgm:cxn modelId="{D2DF7F2E-91A6-4C43-8B9A-EA82EE0EAB6A}" type="presOf" srcId="{8591F60B-F080-47DC-B180-1DD9B5601A30}" destId="{70DD86C9-B825-4BA4-8564-975BFD1628D3}" srcOrd="0" destOrd="0" presId="urn:microsoft.com/office/officeart/2005/8/layout/vList2"/>
    <dgm:cxn modelId="{6B0CF43D-10E5-454B-BC6A-7CC5136848EB}" type="presParOf" srcId="{70DD86C9-B825-4BA4-8564-975BFD1628D3}" destId="{32E02005-8A1C-4BCA-AC83-4A05E6FA83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278767A-B890-4DDC-96E0-DD2DF430738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F925F5-602C-4FF2-BB31-44A9474155BD}">
      <dgm:prSet custT="1"/>
      <dgm:spPr/>
      <dgm:t>
        <a:bodyPr/>
        <a:lstStyle/>
        <a:p>
          <a:pPr rtl="0"/>
          <a:r>
            <a:rPr lang="ru-RU" sz="1200" b="1" dirty="0" smtClean="0"/>
            <a:t>Проведение отдельных диагностических услуг</a:t>
          </a:r>
          <a:r>
            <a:rPr lang="ru-RU" sz="900" b="1" dirty="0" smtClean="0"/>
            <a:t>:</a:t>
          </a:r>
          <a:endParaRPr lang="ru-RU" sz="900" b="1" dirty="0"/>
        </a:p>
      </dgm:t>
    </dgm:pt>
    <dgm:pt modelId="{69251A37-F1DA-48EE-9FDA-7B24D5B9B745}" type="parTrans" cxnId="{4B2E5BC1-2D26-4F0B-98FC-3B72F8180926}">
      <dgm:prSet/>
      <dgm:spPr/>
      <dgm:t>
        <a:bodyPr/>
        <a:lstStyle/>
        <a:p>
          <a:endParaRPr lang="ru-RU"/>
        </a:p>
      </dgm:t>
    </dgm:pt>
    <dgm:pt modelId="{14B1EBF8-5B93-4D85-ABCF-995AA551F4E0}" type="sibTrans" cxnId="{4B2E5BC1-2D26-4F0B-98FC-3B72F8180926}">
      <dgm:prSet/>
      <dgm:spPr/>
      <dgm:t>
        <a:bodyPr/>
        <a:lstStyle/>
        <a:p>
          <a:endParaRPr lang="ru-RU"/>
        </a:p>
      </dgm:t>
    </dgm:pt>
    <dgm:pt modelId="{A0DA9F92-0AB0-429D-975D-CD90CA9D06A2}">
      <dgm:prSet custT="1"/>
      <dgm:spPr/>
      <dgm:t>
        <a:bodyPr/>
        <a:lstStyle/>
        <a:p>
          <a:pPr rtl="0"/>
          <a:r>
            <a:rPr lang="ru-RU" sz="1200" dirty="0" smtClean="0"/>
            <a:t>компьютерная томография;</a:t>
          </a:r>
          <a:endParaRPr lang="ru-RU" sz="1200" dirty="0"/>
        </a:p>
      </dgm:t>
    </dgm:pt>
    <dgm:pt modelId="{7E554B44-FD2A-42B4-9CE2-D31B58FD6D22}" type="parTrans" cxnId="{9437221B-C33D-4E1C-9F39-1E4287C7B649}">
      <dgm:prSet/>
      <dgm:spPr/>
      <dgm:t>
        <a:bodyPr/>
        <a:lstStyle/>
        <a:p>
          <a:endParaRPr lang="ru-RU"/>
        </a:p>
      </dgm:t>
    </dgm:pt>
    <dgm:pt modelId="{B8D90CF5-6EC5-4A2C-BAE0-387D4DD5C3E4}" type="sibTrans" cxnId="{9437221B-C33D-4E1C-9F39-1E4287C7B649}">
      <dgm:prSet/>
      <dgm:spPr/>
      <dgm:t>
        <a:bodyPr/>
        <a:lstStyle/>
        <a:p>
          <a:endParaRPr lang="ru-RU"/>
        </a:p>
      </dgm:t>
    </dgm:pt>
    <dgm:pt modelId="{D4F53C64-EE5B-4C76-8EC8-838856EF25FB}">
      <dgm:prSet custT="1"/>
      <dgm:spPr/>
      <dgm:t>
        <a:bodyPr/>
        <a:lstStyle/>
        <a:p>
          <a:pPr rtl="0"/>
          <a:r>
            <a:rPr lang="ru-RU" sz="1200" dirty="0" smtClean="0"/>
            <a:t>магнитно-резонансная томография;</a:t>
          </a:r>
          <a:endParaRPr lang="ru-RU" sz="1200" dirty="0"/>
        </a:p>
      </dgm:t>
    </dgm:pt>
    <dgm:pt modelId="{B089ACBE-37A9-460C-B15F-89045E48D4C0}" type="parTrans" cxnId="{8B7544CB-552E-47C7-81C8-DBB6A0DC7B1D}">
      <dgm:prSet/>
      <dgm:spPr/>
      <dgm:t>
        <a:bodyPr/>
        <a:lstStyle/>
        <a:p>
          <a:endParaRPr lang="ru-RU"/>
        </a:p>
      </dgm:t>
    </dgm:pt>
    <dgm:pt modelId="{AD312B81-A549-4068-8AFD-49B9DFA971F3}" type="sibTrans" cxnId="{8B7544CB-552E-47C7-81C8-DBB6A0DC7B1D}">
      <dgm:prSet/>
      <dgm:spPr/>
      <dgm:t>
        <a:bodyPr/>
        <a:lstStyle/>
        <a:p>
          <a:endParaRPr lang="ru-RU"/>
        </a:p>
      </dgm:t>
    </dgm:pt>
    <dgm:pt modelId="{8399BBF9-28CF-4145-8450-E5CAA7D3FDA4}">
      <dgm:prSet custT="1"/>
      <dgm:spPr/>
      <dgm:t>
        <a:bodyPr/>
        <a:lstStyle/>
        <a:p>
          <a:pPr rtl="0"/>
          <a:r>
            <a:rPr lang="ru-RU" sz="1200" dirty="0" smtClean="0"/>
            <a:t>ультразвуковое исследование сердечно-сосудистой системы;</a:t>
          </a:r>
          <a:endParaRPr lang="ru-RU" sz="1200" dirty="0"/>
        </a:p>
      </dgm:t>
    </dgm:pt>
    <dgm:pt modelId="{E68B7DDA-272D-452E-A12C-1202C060F340}" type="parTrans" cxnId="{08BA73A0-C135-4CB1-B1C7-DD3C2C419906}">
      <dgm:prSet/>
      <dgm:spPr/>
      <dgm:t>
        <a:bodyPr/>
        <a:lstStyle/>
        <a:p>
          <a:endParaRPr lang="ru-RU"/>
        </a:p>
      </dgm:t>
    </dgm:pt>
    <dgm:pt modelId="{7EE517A6-66ED-404D-9924-6AD7DD0D43E9}" type="sibTrans" cxnId="{08BA73A0-C135-4CB1-B1C7-DD3C2C419906}">
      <dgm:prSet/>
      <dgm:spPr/>
      <dgm:t>
        <a:bodyPr/>
        <a:lstStyle/>
        <a:p>
          <a:endParaRPr lang="ru-RU"/>
        </a:p>
      </dgm:t>
    </dgm:pt>
    <dgm:pt modelId="{F696912F-7514-4317-A129-6F8CE804E966}">
      <dgm:prSet custT="1"/>
      <dgm:spPr/>
      <dgm:t>
        <a:bodyPr/>
        <a:lstStyle/>
        <a:p>
          <a:pPr rtl="0"/>
          <a:r>
            <a:rPr lang="ru-RU" sz="1200" dirty="0" smtClean="0"/>
            <a:t>эндоскопические диагностические исследования;</a:t>
          </a:r>
          <a:endParaRPr lang="ru-RU" sz="1200" dirty="0"/>
        </a:p>
      </dgm:t>
    </dgm:pt>
    <dgm:pt modelId="{6A55D323-B897-4E2A-8408-368BE511F6F2}" type="parTrans" cxnId="{CF4CDECA-91C2-48F5-941B-0AA62E339E67}">
      <dgm:prSet/>
      <dgm:spPr/>
      <dgm:t>
        <a:bodyPr/>
        <a:lstStyle/>
        <a:p>
          <a:endParaRPr lang="ru-RU"/>
        </a:p>
      </dgm:t>
    </dgm:pt>
    <dgm:pt modelId="{CD651858-3CA1-4EB8-A22D-200DA2475C39}" type="sibTrans" cxnId="{CF4CDECA-91C2-48F5-941B-0AA62E339E67}">
      <dgm:prSet/>
      <dgm:spPr/>
      <dgm:t>
        <a:bodyPr/>
        <a:lstStyle/>
        <a:p>
          <a:endParaRPr lang="ru-RU"/>
        </a:p>
      </dgm:t>
    </dgm:pt>
    <dgm:pt modelId="{237B0D80-AF3A-4D74-B561-792511A0B86A}">
      <dgm:prSet custT="1"/>
      <dgm:spPr/>
      <dgm:t>
        <a:bodyPr/>
        <a:lstStyle/>
        <a:p>
          <a:pPr rtl="0"/>
          <a:r>
            <a:rPr lang="ru-RU" sz="1200" dirty="0" smtClean="0"/>
            <a:t>молекулярно-генетическое исследование с целью выявления онкологических заболеваний;</a:t>
          </a:r>
          <a:endParaRPr lang="ru-RU" sz="1200" dirty="0"/>
        </a:p>
      </dgm:t>
    </dgm:pt>
    <dgm:pt modelId="{D5167F27-959E-4195-8A49-93C34DB24D79}" type="parTrans" cxnId="{237F8C93-6678-40C6-976B-80D8A458423E}">
      <dgm:prSet/>
      <dgm:spPr/>
      <dgm:t>
        <a:bodyPr/>
        <a:lstStyle/>
        <a:p>
          <a:endParaRPr lang="ru-RU"/>
        </a:p>
      </dgm:t>
    </dgm:pt>
    <dgm:pt modelId="{3AA0E858-9848-46E5-970B-684D68BB36AD}" type="sibTrans" cxnId="{237F8C93-6678-40C6-976B-80D8A458423E}">
      <dgm:prSet/>
      <dgm:spPr/>
      <dgm:t>
        <a:bodyPr/>
        <a:lstStyle/>
        <a:p>
          <a:endParaRPr lang="ru-RU"/>
        </a:p>
      </dgm:t>
    </dgm:pt>
    <dgm:pt modelId="{FE63B162-BB76-4DE7-BD91-644F21AA41AA}">
      <dgm:prSet custT="1"/>
      <dgm:spPr/>
      <dgm:t>
        <a:bodyPr/>
        <a:lstStyle/>
        <a:p>
          <a:pPr rtl="0"/>
          <a:r>
            <a:rPr lang="ru-RU" sz="1200" dirty="0" smtClean="0"/>
            <a:t>патологоанатомическое исследование </a:t>
          </a:r>
          <a:r>
            <a:rPr lang="ru-RU" sz="1200" dirty="0" err="1" smtClean="0"/>
            <a:t>биопсийного</a:t>
          </a:r>
          <a:r>
            <a:rPr lang="ru-RU" sz="1200" dirty="0" smtClean="0"/>
            <a:t> (операционного) материала с целью диагностики онкологических заболеваний и подбора противоопухолевой лекарственной терапии;</a:t>
          </a:r>
          <a:endParaRPr lang="ru-RU" sz="1200" dirty="0"/>
        </a:p>
      </dgm:t>
    </dgm:pt>
    <dgm:pt modelId="{03ACCE3D-D4D3-4625-B04B-D73605299955}" type="parTrans" cxnId="{2562D6FF-78FB-4DA8-9D46-D1C600A151A9}">
      <dgm:prSet/>
      <dgm:spPr/>
      <dgm:t>
        <a:bodyPr/>
        <a:lstStyle/>
        <a:p>
          <a:endParaRPr lang="ru-RU"/>
        </a:p>
      </dgm:t>
    </dgm:pt>
    <dgm:pt modelId="{B364D5A8-5F03-42A1-8D35-CC9BD23D8B95}" type="sibTrans" cxnId="{2562D6FF-78FB-4DA8-9D46-D1C600A151A9}">
      <dgm:prSet/>
      <dgm:spPr/>
      <dgm:t>
        <a:bodyPr/>
        <a:lstStyle/>
        <a:p>
          <a:endParaRPr lang="ru-RU"/>
        </a:p>
      </dgm:t>
    </dgm:pt>
    <dgm:pt modelId="{E515E797-A414-40CD-A59C-CD4D3A3450A6}">
      <dgm:prSet custT="1"/>
      <dgm:spPr/>
      <dgm:t>
        <a:bodyPr/>
        <a:lstStyle/>
        <a:p>
          <a:pPr rtl="0"/>
          <a:r>
            <a:rPr lang="ru-RU" sz="1200" dirty="0" smtClean="0"/>
            <a:t>тестирование на выявление новой </a:t>
          </a:r>
          <a:r>
            <a:rPr lang="ru-RU" sz="1200" dirty="0" err="1" smtClean="0"/>
            <a:t>коронавирусной</a:t>
          </a:r>
          <a:r>
            <a:rPr lang="ru-RU" sz="1200" dirty="0" smtClean="0"/>
            <a:t> инфекции (</a:t>
          </a:r>
          <a:r>
            <a:rPr lang="en-US" sz="1200" dirty="0" smtClean="0"/>
            <a:t>COVID-19</a:t>
          </a:r>
          <a:r>
            <a:rPr lang="ru-RU" sz="1200" dirty="0" smtClean="0"/>
            <a:t>) </a:t>
          </a:r>
          <a:endParaRPr lang="ru-RU" sz="1200" dirty="0"/>
        </a:p>
      </dgm:t>
    </dgm:pt>
    <dgm:pt modelId="{FD1AC727-BEBA-47A5-8AF9-A3F80CF8E3CC}" type="parTrans" cxnId="{0D02C760-4DC8-488C-98C1-EBF0610CEB85}">
      <dgm:prSet/>
      <dgm:spPr/>
      <dgm:t>
        <a:bodyPr/>
        <a:lstStyle/>
        <a:p>
          <a:endParaRPr lang="ru-RU"/>
        </a:p>
      </dgm:t>
    </dgm:pt>
    <dgm:pt modelId="{422A4759-243A-43C5-9069-4483DD5C9D05}" type="sibTrans" cxnId="{0D02C760-4DC8-488C-98C1-EBF0610CEB85}">
      <dgm:prSet/>
      <dgm:spPr/>
      <dgm:t>
        <a:bodyPr/>
        <a:lstStyle/>
        <a:p>
          <a:endParaRPr lang="ru-RU"/>
        </a:p>
      </dgm:t>
    </dgm:pt>
    <dgm:pt modelId="{8CE5B25C-B1DA-4CEA-BD24-0A482521D0E4}" type="pres">
      <dgm:prSet presAssocID="{0278767A-B890-4DDC-96E0-DD2DF43073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B61DE8-C261-41BD-8695-0E5FCA4829F9}" type="pres">
      <dgm:prSet presAssocID="{DDF925F5-602C-4FF2-BB31-44A9474155BD}" presName="parentText" presStyleLbl="node1" presStyleIdx="0" presStyleCnt="8" custScaleY="92335" custLinFactY="10181" custLinFactNeighborX="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8F6FEF-1BE0-4062-803B-65FEBC5F95D8}" type="pres">
      <dgm:prSet presAssocID="{14B1EBF8-5B93-4D85-ABCF-995AA551F4E0}" presName="spacer" presStyleCnt="0"/>
      <dgm:spPr/>
    </dgm:pt>
    <dgm:pt modelId="{398604DD-B72E-4C79-A375-D066DB452F91}" type="pres">
      <dgm:prSet presAssocID="{A0DA9F92-0AB0-429D-975D-CD90CA9D06A2}" presName="parentText" presStyleLbl="node1" presStyleIdx="1" presStyleCnt="8" custScaleY="36188" custLinFactY="200000" custLinFactNeighborX="28" custLinFactNeighborY="2617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85CE7F-A28E-433A-BDD1-E511F572BAC6}" type="pres">
      <dgm:prSet presAssocID="{B8D90CF5-6EC5-4A2C-BAE0-387D4DD5C3E4}" presName="spacer" presStyleCnt="0"/>
      <dgm:spPr/>
    </dgm:pt>
    <dgm:pt modelId="{E49AF756-5021-4D50-A32A-EEF765824A34}" type="pres">
      <dgm:prSet presAssocID="{D4F53C64-EE5B-4C76-8EC8-838856EF25FB}" presName="parentText" presStyleLbl="node1" presStyleIdx="2" presStyleCnt="8" custScaleY="28863" custLinFactNeighborX="620" custLinFactNeighborY="-932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1239AD-8B26-477A-9EB0-FAF3B4470431}" type="pres">
      <dgm:prSet presAssocID="{AD312B81-A549-4068-8AFD-49B9DFA971F3}" presName="spacer" presStyleCnt="0"/>
      <dgm:spPr/>
    </dgm:pt>
    <dgm:pt modelId="{175A9833-5DF3-4EC2-90A9-7297FA33D7EA}" type="pres">
      <dgm:prSet presAssocID="{8399BBF9-28CF-4145-8450-E5CAA7D3FDA4}" presName="parentText" presStyleLbl="node1" presStyleIdx="3" presStyleCnt="8" custScaleY="46447" custLinFactY="-7051" custLinFactNeighborX="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71CAA-5AC2-4B7C-B1D1-A131FAE52758}" type="pres">
      <dgm:prSet presAssocID="{7EE517A6-66ED-404D-9924-6AD7DD0D43E9}" presName="spacer" presStyleCnt="0"/>
      <dgm:spPr/>
    </dgm:pt>
    <dgm:pt modelId="{01A4BD16-9917-4571-AE95-8DC3C35F8E7A}" type="pres">
      <dgm:prSet presAssocID="{F696912F-7514-4317-A129-6F8CE804E966}" presName="parentText" presStyleLbl="node1" presStyleIdx="4" presStyleCnt="8" custScaleY="39139" custLinFactY="-14438" custLinFactNeighborX="62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22AC8-CCAB-4CE8-9EDB-87426BC003F6}" type="pres">
      <dgm:prSet presAssocID="{CD651858-3CA1-4EB8-A22D-200DA2475C39}" presName="spacer" presStyleCnt="0"/>
      <dgm:spPr/>
    </dgm:pt>
    <dgm:pt modelId="{2B0F8A8D-3E9F-46DB-8268-B7A0475E3C55}" type="pres">
      <dgm:prSet presAssocID="{237B0D80-AF3A-4D74-B561-792511A0B86A}" presName="parentText" presStyleLbl="node1" presStyleIdx="5" presStyleCnt="8" custScaleY="53788" custLinFactY="-20892" custLinFactNeighborX="-58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3FB555-1578-4E4F-B98B-6A78C81857C3}" type="pres">
      <dgm:prSet presAssocID="{3AA0E858-9848-46E5-970B-684D68BB36AD}" presName="spacer" presStyleCnt="0"/>
      <dgm:spPr/>
    </dgm:pt>
    <dgm:pt modelId="{6BC40804-82E3-41AC-9CF9-6B13C50AD97D}" type="pres">
      <dgm:prSet presAssocID="{FE63B162-BB76-4DE7-BD91-644F21AA41AA}" presName="parentText" presStyleLbl="node1" presStyleIdx="6" presStyleCnt="8" custScaleY="79651" custLinFactNeighborX="-374" custLinFactNeighborY="326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990AFA-DCBC-427B-A546-55823A722268}" type="pres">
      <dgm:prSet presAssocID="{B364D5A8-5F03-42A1-8D35-CC9BD23D8B95}" presName="spacer" presStyleCnt="0"/>
      <dgm:spPr/>
    </dgm:pt>
    <dgm:pt modelId="{A3883EE4-7028-49B8-83BD-34FE3DB54FF6}" type="pres">
      <dgm:prSet presAssocID="{E515E797-A414-40CD-A59C-CD4D3A3450A6}" presName="parentText" presStyleLbl="node1" presStyleIdx="7" presStyleCnt="8" custScaleY="36188" custLinFactNeighborX="-374" custLinFactNeighborY="-28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4CDECA-91C2-48F5-941B-0AA62E339E67}" srcId="{0278767A-B890-4DDC-96E0-DD2DF430738F}" destId="{F696912F-7514-4317-A129-6F8CE804E966}" srcOrd="4" destOrd="0" parTransId="{6A55D323-B897-4E2A-8408-368BE511F6F2}" sibTransId="{CD651858-3CA1-4EB8-A22D-200DA2475C39}"/>
    <dgm:cxn modelId="{9437221B-C33D-4E1C-9F39-1E4287C7B649}" srcId="{0278767A-B890-4DDC-96E0-DD2DF430738F}" destId="{A0DA9F92-0AB0-429D-975D-CD90CA9D06A2}" srcOrd="1" destOrd="0" parTransId="{7E554B44-FD2A-42B4-9CE2-D31B58FD6D22}" sibTransId="{B8D90CF5-6EC5-4A2C-BAE0-387D4DD5C3E4}"/>
    <dgm:cxn modelId="{081E322C-EC79-43A0-98D3-5010C323B558}" type="presOf" srcId="{DDF925F5-602C-4FF2-BB31-44A9474155BD}" destId="{1AB61DE8-C261-41BD-8695-0E5FCA4829F9}" srcOrd="0" destOrd="0" presId="urn:microsoft.com/office/officeart/2005/8/layout/vList2"/>
    <dgm:cxn modelId="{8B7544CB-552E-47C7-81C8-DBB6A0DC7B1D}" srcId="{0278767A-B890-4DDC-96E0-DD2DF430738F}" destId="{D4F53C64-EE5B-4C76-8EC8-838856EF25FB}" srcOrd="2" destOrd="0" parTransId="{B089ACBE-37A9-460C-B15F-89045E48D4C0}" sibTransId="{AD312B81-A549-4068-8AFD-49B9DFA971F3}"/>
    <dgm:cxn modelId="{E64EE624-39D5-41FB-8E0C-259F842602A3}" type="presOf" srcId="{8399BBF9-28CF-4145-8450-E5CAA7D3FDA4}" destId="{175A9833-5DF3-4EC2-90A9-7297FA33D7EA}" srcOrd="0" destOrd="0" presId="urn:microsoft.com/office/officeart/2005/8/layout/vList2"/>
    <dgm:cxn modelId="{83027F8B-509C-4D46-9027-1992A5396896}" type="presOf" srcId="{A0DA9F92-0AB0-429D-975D-CD90CA9D06A2}" destId="{398604DD-B72E-4C79-A375-D066DB452F91}" srcOrd="0" destOrd="0" presId="urn:microsoft.com/office/officeart/2005/8/layout/vList2"/>
    <dgm:cxn modelId="{0D02C760-4DC8-488C-98C1-EBF0610CEB85}" srcId="{0278767A-B890-4DDC-96E0-DD2DF430738F}" destId="{E515E797-A414-40CD-A59C-CD4D3A3450A6}" srcOrd="7" destOrd="0" parTransId="{FD1AC727-BEBA-47A5-8AF9-A3F80CF8E3CC}" sibTransId="{422A4759-243A-43C5-9069-4483DD5C9D05}"/>
    <dgm:cxn modelId="{2562D6FF-78FB-4DA8-9D46-D1C600A151A9}" srcId="{0278767A-B890-4DDC-96E0-DD2DF430738F}" destId="{FE63B162-BB76-4DE7-BD91-644F21AA41AA}" srcOrd="6" destOrd="0" parTransId="{03ACCE3D-D4D3-4625-B04B-D73605299955}" sibTransId="{B364D5A8-5F03-42A1-8D35-CC9BD23D8B95}"/>
    <dgm:cxn modelId="{D689FA6B-B3F4-4370-8D19-7D876FD4FE22}" type="presOf" srcId="{D4F53C64-EE5B-4C76-8EC8-838856EF25FB}" destId="{E49AF756-5021-4D50-A32A-EEF765824A34}" srcOrd="0" destOrd="0" presId="urn:microsoft.com/office/officeart/2005/8/layout/vList2"/>
    <dgm:cxn modelId="{FD49A2E7-FCD0-4BE4-BB23-E30AD59FA1D3}" type="presOf" srcId="{E515E797-A414-40CD-A59C-CD4D3A3450A6}" destId="{A3883EE4-7028-49B8-83BD-34FE3DB54FF6}" srcOrd="0" destOrd="0" presId="urn:microsoft.com/office/officeart/2005/8/layout/vList2"/>
    <dgm:cxn modelId="{D5D26C5A-03E5-41EF-87BF-DD9EAA636807}" type="presOf" srcId="{F696912F-7514-4317-A129-6F8CE804E966}" destId="{01A4BD16-9917-4571-AE95-8DC3C35F8E7A}" srcOrd="0" destOrd="0" presId="urn:microsoft.com/office/officeart/2005/8/layout/vList2"/>
    <dgm:cxn modelId="{23EC36B7-C54A-4C9B-8AC6-7D70487B0154}" type="presOf" srcId="{FE63B162-BB76-4DE7-BD91-644F21AA41AA}" destId="{6BC40804-82E3-41AC-9CF9-6B13C50AD97D}" srcOrd="0" destOrd="0" presId="urn:microsoft.com/office/officeart/2005/8/layout/vList2"/>
    <dgm:cxn modelId="{237F8C93-6678-40C6-976B-80D8A458423E}" srcId="{0278767A-B890-4DDC-96E0-DD2DF430738F}" destId="{237B0D80-AF3A-4D74-B561-792511A0B86A}" srcOrd="5" destOrd="0" parTransId="{D5167F27-959E-4195-8A49-93C34DB24D79}" sibTransId="{3AA0E858-9848-46E5-970B-684D68BB36AD}"/>
    <dgm:cxn modelId="{08BA73A0-C135-4CB1-B1C7-DD3C2C419906}" srcId="{0278767A-B890-4DDC-96E0-DD2DF430738F}" destId="{8399BBF9-28CF-4145-8450-E5CAA7D3FDA4}" srcOrd="3" destOrd="0" parTransId="{E68B7DDA-272D-452E-A12C-1202C060F340}" sibTransId="{7EE517A6-66ED-404D-9924-6AD7DD0D43E9}"/>
    <dgm:cxn modelId="{0FEF9E8C-9352-418F-8D4A-13E3B0826883}" type="presOf" srcId="{0278767A-B890-4DDC-96E0-DD2DF430738F}" destId="{8CE5B25C-B1DA-4CEA-BD24-0A482521D0E4}" srcOrd="0" destOrd="0" presId="urn:microsoft.com/office/officeart/2005/8/layout/vList2"/>
    <dgm:cxn modelId="{6A0D5904-C825-4F20-800C-5F14F25F83E0}" type="presOf" srcId="{237B0D80-AF3A-4D74-B561-792511A0B86A}" destId="{2B0F8A8D-3E9F-46DB-8268-B7A0475E3C55}" srcOrd="0" destOrd="0" presId="urn:microsoft.com/office/officeart/2005/8/layout/vList2"/>
    <dgm:cxn modelId="{4B2E5BC1-2D26-4F0B-98FC-3B72F8180926}" srcId="{0278767A-B890-4DDC-96E0-DD2DF430738F}" destId="{DDF925F5-602C-4FF2-BB31-44A9474155BD}" srcOrd="0" destOrd="0" parTransId="{69251A37-F1DA-48EE-9FDA-7B24D5B9B745}" sibTransId="{14B1EBF8-5B93-4D85-ABCF-995AA551F4E0}"/>
    <dgm:cxn modelId="{35A8CBAA-CDBE-44A4-850B-DC64D0CB847A}" type="presParOf" srcId="{8CE5B25C-B1DA-4CEA-BD24-0A482521D0E4}" destId="{1AB61DE8-C261-41BD-8695-0E5FCA4829F9}" srcOrd="0" destOrd="0" presId="urn:microsoft.com/office/officeart/2005/8/layout/vList2"/>
    <dgm:cxn modelId="{0E956689-C521-422E-9BF2-B902BA3D4E69}" type="presParOf" srcId="{8CE5B25C-B1DA-4CEA-BD24-0A482521D0E4}" destId="{6A8F6FEF-1BE0-4062-803B-65FEBC5F95D8}" srcOrd="1" destOrd="0" presId="urn:microsoft.com/office/officeart/2005/8/layout/vList2"/>
    <dgm:cxn modelId="{35EDBE77-990E-43A1-B211-81EA67C656D2}" type="presParOf" srcId="{8CE5B25C-B1DA-4CEA-BD24-0A482521D0E4}" destId="{398604DD-B72E-4C79-A375-D066DB452F91}" srcOrd="2" destOrd="0" presId="urn:microsoft.com/office/officeart/2005/8/layout/vList2"/>
    <dgm:cxn modelId="{3A4ADCF9-1CDF-4A0F-B0F7-7FD23D7DA17D}" type="presParOf" srcId="{8CE5B25C-B1DA-4CEA-BD24-0A482521D0E4}" destId="{4585CE7F-A28E-433A-BDD1-E511F572BAC6}" srcOrd="3" destOrd="0" presId="urn:microsoft.com/office/officeart/2005/8/layout/vList2"/>
    <dgm:cxn modelId="{6DF29F8A-4800-4B93-8F67-0466EB48C6D5}" type="presParOf" srcId="{8CE5B25C-B1DA-4CEA-BD24-0A482521D0E4}" destId="{E49AF756-5021-4D50-A32A-EEF765824A34}" srcOrd="4" destOrd="0" presId="urn:microsoft.com/office/officeart/2005/8/layout/vList2"/>
    <dgm:cxn modelId="{32B00573-72F6-41EA-9ED8-2BB02E86C89E}" type="presParOf" srcId="{8CE5B25C-B1DA-4CEA-BD24-0A482521D0E4}" destId="{571239AD-8B26-477A-9EB0-FAF3B4470431}" srcOrd="5" destOrd="0" presId="urn:microsoft.com/office/officeart/2005/8/layout/vList2"/>
    <dgm:cxn modelId="{F9975C9E-358D-4277-BED5-F452ECCE673E}" type="presParOf" srcId="{8CE5B25C-B1DA-4CEA-BD24-0A482521D0E4}" destId="{175A9833-5DF3-4EC2-90A9-7297FA33D7EA}" srcOrd="6" destOrd="0" presId="urn:microsoft.com/office/officeart/2005/8/layout/vList2"/>
    <dgm:cxn modelId="{BAAF6F98-CEC6-493C-B90F-70E6ECADEE21}" type="presParOf" srcId="{8CE5B25C-B1DA-4CEA-BD24-0A482521D0E4}" destId="{53071CAA-5AC2-4B7C-B1D1-A131FAE52758}" srcOrd="7" destOrd="0" presId="urn:microsoft.com/office/officeart/2005/8/layout/vList2"/>
    <dgm:cxn modelId="{6AEF29C0-E3B0-4F4B-ADB5-9EBA63FA6321}" type="presParOf" srcId="{8CE5B25C-B1DA-4CEA-BD24-0A482521D0E4}" destId="{01A4BD16-9917-4571-AE95-8DC3C35F8E7A}" srcOrd="8" destOrd="0" presId="urn:microsoft.com/office/officeart/2005/8/layout/vList2"/>
    <dgm:cxn modelId="{71A43A99-175B-491C-9417-98B9D152CE38}" type="presParOf" srcId="{8CE5B25C-B1DA-4CEA-BD24-0A482521D0E4}" destId="{6F422AC8-CCAB-4CE8-9EDB-87426BC003F6}" srcOrd="9" destOrd="0" presId="urn:microsoft.com/office/officeart/2005/8/layout/vList2"/>
    <dgm:cxn modelId="{4E2C7C67-8B60-4B65-AB1F-BD19B4181F30}" type="presParOf" srcId="{8CE5B25C-B1DA-4CEA-BD24-0A482521D0E4}" destId="{2B0F8A8D-3E9F-46DB-8268-B7A0475E3C55}" srcOrd="10" destOrd="0" presId="urn:microsoft.com/office/officeart/2005/8/layout/vList2"/>
    <dgm:cxn modelId="{7133537A-2362-4112-BE2D-796B1B69F1E3}" type="presParOf" srcId="{8CE5B25C-B1DA-4CEA-BD24-0A482521D0E4}" destId="{8C3FB555-1578-4E4F-B98B-6A78C81857C3}" srcOrd="11" destOrd="0" presId="urn:microsoft.com/office/officeart/2005/8/layout/vList2"/>
    <dgm:cxn modelId="{13496F4E-8016-4000-8BB8-90367607E188}" type="presParOf" srcId="{8CE5B25C-B1DA-4CEA-BD24-0A482521D0E4}" destId="{6BC40804-82E3-41AC-9CF9-6B13C50AD97D}" srcOrd="12" destOrd="0" presId="urn:microsoft.com/office/officeart/2005/8/layout/vList2"/>
    <dgm:cxn modelId="{91640387-CFD4-4203-B583-300680D0AF54}" type="presParOf" srcId="{8CE5B25C-B1DA-4CEA-BD24-0A482521D0E4}" destId="{34990AFA-DCBC-427B-A546-55823A722268}" srcOrd="13" destOrd="0" presId="urn:microsoft.com/office/officeart/2005/8/layout/vList2"/>
    <dgm:cxn modelId="{2C097534-17F8-48E3-9220-CD12A113075B}" type="presParOf" srcId="{8CE5B25C-B1DA-4CEA-BD24-0A482521D0E4}" destId="{A3883EE4-7028-49B8-83BD-34FE3DB54FF6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601537-91CA-4FB1-B7FD-678E58D45614}">
      <dsp:nvSpPr>
        <dsp:cNvPr id="0" name=""/>
        <dsp:cNvSpPr/>
      </dsp:nvSpPr>
      <dsp:spPr>
        <a:xfrm>
          <a:off x="0" y="796"/>
          <a:ext cx="2272354" cy="107932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сохранение </a:t>
          </a:r>
          <a:r>
            <a:rPr lang="ru-RU" sz="1200" b="1" kern="1200" dirty="0" smtClean="0"/>
            <a:t>уровня заработной платы медицинских работников </a:t>
          </a:r>
          <a:endParaRPr lang="ru-RU" sz="1200" b="1" kern="1200" dirty="0"/>
        </a:p>
      </dsp:txBody>
      <dsp:txXfrm>
        <a:off x="52688" y="53484"/>
        <a:ext cx="2166978" cy="9739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F30A8B-B9AA-4281-ABA2-AD49D755A5FB}">
      <dsp:nvSpPr>
        <dsp:cNvPr id="0" name=""/>
        <dsp:cNvSpPr/>
      </dsp:nvSpPr>
      <dsp:spPr>
        <a:xfrm>
          <a:off x="0" y="263867"/>
          <a:ext cx="1942762" cy="9807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увеличение объемов медицинской помощи на </a:t>
          </a:r>
          <a:r>
            <a:rPr lang="ru-RU" sz="1200" b="1" kern="1200" dirty="0" smtClean="0"/>
            <a:t>ЭКО </a:t>
          </a:r>
          <a:r>
            <a:rPr lang="ru-RU" sz="1200" kern="1200" dirty="0" smtClean="0"/>
            <a:t>в рамках национального проекта «Демография»</a:t>
          </a:r>
        </a:p>
      </dsp:txBody>
      <dsp:txXfrm>
        <a:off x="47876" y="311743"/>
        <a:ext cx="1847010" cy="885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109997-597E-4AB3-AA96-5FBB2C29E3D6}">
      <dsp:nvSpPr>
        <dsp:cNvPr id="0" name=""/>
        <dsp:cNvSpPr/>
      </dsp:nvSpPr>
      <dsp:spPr>
        <a:xfrm>
          <a:off x="0" y="0"/>
          <a:ext cx="1558999" cy="20336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оказание медицинской помощи по </a:t>
          </a:r>
          <a:r>
            <a:rPr lang="ru-RU" sz="1300" b="1" kern="1200" dirty="0" smtClean="0"/>
            <a:t>профилю «Онкология» </a:t>
          </a:r>
          <a:r>
            <a:rPr lang="ru-RU" sz="1300" kern="1200" dirty="0" smtClean="0"/>
            <a:t>в целях реализации федерального проекта «Борьба с онкологическими заболеваниями»</a:t>
          </a:r>
          <a:endParaRPr lang="ru-RU" sz="1300" kern="1200" dirty="0"/>
        </a:p>
      </dsp:txBody>
      <dsp:txXfrm>
        <a:off x="76104" y="76104"/>
        <a:ext cx="1406791" cy="18814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6FD88E-DD8A-4C93-9572-72226381063E}">
      <dsp:nvSpPr>
        <dsp:cNvPr id="0" name=""/>
        <dsp:cNvSpPr/>
      </dsp:nvSpPr>
      <dsp:spPr>
        <a:xfrm>
          <a:off x="0" y="0"/>
          <a:ext cx="8601247" cy="67793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tx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/>
              </a:solidFill>
            </a:rPr>
            <a:t>Стратегические направления реализации базовой программы обязательного медицинского страхования в 2023 году:</a:t>
          </a:r>
          <a:endParaRPr lang="ru-RU" sz="2000" kern="1200" dirty="0">
            <a:solidFill>
              <a:schemeClr val="tx2"/>
            </a:solidFill>
          </a:endParaRPr>
        </a:p>
      </dsp:txBody>
      <dsp:txXfrm>
        <a:off x="33094" y="33094"/>
        <a:ext cx="8535059" cy="6117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76D9B6-F54E-4797-8E04-9011EB8D4122}">
      <dsp:nvSpPr>
        <dsp:cNvPr id="0" name=""/>
        <dsp:cNvSpPr/>
      </dsp:nvSpPr>
      <dsp:spPr>
        <a:xfrm>
          <a:off x="0" y="0"/>
          <a:ext cx="1989850" cy="14580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проведение </a:t>
          </a:r>
          <a:r>
            <a:rPr lang="ru-RU" sz="1200" b="1" kern="1200" dirty="0" smtClean="0"/>
            <a:t>профилактических мероприятий</a:t>
          </a:r>
          <a:r>
            <a:rPr lang="ru-RU" sz="1200" kern="1200" dirty="0" smtClean="0"/>
            <a:t>, в том числе профилактических медицинских осмотров и диспансеризации, включая </a:t>
          </a:r>
          <a:r>
            <a:rPr lang="ru-RU" sz="1200" u="sng" kern="1200" dirty="0" smtClean="0"/>
            <a:t>углубленную диспансеризацию </a:t>
          </a:r>
          <a:r>
            <a:rPr lang="ru-RU" sz="1200" kern="1200" dirty="0" smtClean="0"/>
            <a:t>лиц, перенесших COVID-19 </a:t>
          </a:r>
          <a:endParaRPr lang="ru-RU" sz="1200" kern="1200" dirty="0"/>
        </a:p>
      </dsp:txBody>
      <dsp:txXfrm>
        <a:off x="71178" y="71178"/>
        <a:ext cx="1847494" cy="13157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E02005-8A1C-4BCA-AC83-4A05E6FA8322}">
      <dsp:nvSpPr>
        <dsp:cNvPr id="0" name=""/>
        <dsp:cNvSpPr/>
      </dsp:nvSpPr>
      <dsp:spPr>
        <a:xfrm>
          <a:off x="0" y="146562"/>
          <a:ext cx="1612166" cy="26617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проведение </a:t>
          </a:r>
          <a:r>
            <a:rPr lang="ru-RU" sz="1100" b="1" kern="1200" dirty="0" smtClean="0"/>
            <a:t>медицинской реабилитации </a:t>
          </a:r>
          <a:r>
            <a:rPr lang="ru-RU" sz="1100" kern="1200" dirty="0" smtClean="0"/>
            <a:t>застрахованных лиц, в  том числе в </a:t>
          </a:r>
          <a:r>
            <a:rPr lang="ru-RU" sz="1200" u="sng" kern="1200" baseline="0" dirty="0" smtClean="0"/>
            <a:t>амбулаторно-поликлинических</a:t>
          </a:r>
          <a:r>
            <a:rPr lang="ru-RU" sz="1100" u="sng" kern="1200" dirty="0" smtClean="0"/>
            <a:t> и стационарных условиях</a:t>
          </a:r>
          <a:r>
            <a:rPr lang="ru-RU" sz="1100" kern="1200" dirty="0" smtClean="0"/>
            <a:t>, а также выделение объемов медицинской помощи по </a:t>
          </a:r>
          <a:r>
            <a:rPr lang="ru-RU" sz="1200" kern="1200" baseline="0" dirty="0" smtClean="0"/>
            <a:t>профилю</a:t>
          </a:r>
          <a:r>
            <a:rPr lang="ru-RU" sz="1100" kern="1200" dirty="0" smtClean="0"/>
            <a:t> «Медицинская реабилитация» в условиях </a:t>
          </a:r>
          <a:r>
            <a:rPr lang="ru-RU" sz="1100" u="sng" kern="1200" dirty="0" smtClean="0"/>
            <a:t>дневного стационара</a:t>
          </a:r>
          <a:endParaRPr lang="ru-RU" sz="1100" u="sng" kern="1200" dirty="0"/>
        </a:p>
      </dsp:txBody>
      <dsp:txXfrm>
        <a:off x="78699" y="225261"/>
        <a:ext cx="1454768" cy="25043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61DE8-C261-41BD-8695-0E5FCA4829F9}">
      <dsp:nvSpPr>
        <dsp:cNvPr id="0" name=""/>
        <dsp:cNvSpPr/>
      </dsp:nvSpPr>
      <dsp:spPr>
        <a:xfrm>
          <a:off x="0" y="266837"/>
          <a:ext cx="3300793" cy="9074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Проведение отдельных диагностических услуг</a:t>
          </a:r>
          <a:r>
            <a:rPr lang="ru-RU" sz="900" b="1" kern="1200" dirty="0" smtClean="0"/>
            <a:t>:</a:t>
          </a:r>
          <a:endParaRPr lang="ru-RU" sz="900" b="1" kern="1200" dirty="0"/>
        </a:p>
      </dsp:txBody>
      <dsp:txXfrm>
        <a:off x="44299" y="311136"/>
        <a:ext cx="3212195" cy="818870"/>
      </dsp:txXfrm>
    </dsp:sp>
    <dsp:sp modelId="{398604DD-B72E-4C79-A375-D066DB452F91}">
      <dsp:nvSpPr>
        <dsp:cNvPr id="0" name=""/>
        <dsp:cNvSpPr/>
      </dsp:nvSpPr>
      <dsp:spPr>
        <a:xfrm>
          <a:off x="0" y="3401694"/>
          <a:ext cx="3300793" cy="355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компьютерная томография;</a:t>
          </a:r>
          <a:endParaRPr lang="ru-RU" sz="1200" kern="1200" dirty="0"/>
        </a:p>
      </dsp:txBody>
      <dsp:txXfrm>
        <a:off x="17362" y="3419056"/>
        <a:ext cx="3266069" cy="320931"/>
      </dsp:txXfrm>
    </dsp:sp>
    <dsp:sp modelId="{E49AF756-5021-4D50-A32A-EEF765824A34}">
      <dsp:nvSpPr>
        <dsp:cNvPr id="0" name=""/>
        <dsp:cNvSpPr/>
      </dsp:nvSpPr>
      <dsp:spPr>
        <a:xfrm>
          <a:off x="0" y="1439226"/>
          <a:ext cx="3300793" cy="2836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магнитно-резонансная томография;</a:t>
          </a:r>
          <a:endParaRPr lang="ru-RU" sz="1200" kern="1200" dirty="0"/>
        </a:p>
      </dsp:txBody>
      <dsp:txXfrm>
        <a:off x="13847" y="1453073"/>
        <a:ext cx="3273099" cy="255971"/>
      </dsp:txXfrm>
    </dsp:sp>
    <dsp:sp modelId="{175A9833-5DF3-4EC2-90A9-7297FA33D7EA}">
      <dsp:nvSpPr>
        <dsp:cNvPr id="0" name=""/>
        <dsp:cNvSpPr/>
      </dsp:nvSpPr>
      <dsp:spPr>
        <a:xfrm>
          <a:off x="0" y="1782510"/>
          <a:ext cx="3300793" cy="4564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ультразвуковое исследование сердечно-сосудистой системы;</a:t>
          </a:r>
          <a:endParaRPr lang="ru-RU" sz="1200" kern="1200" dirty="0"/>
        </a:p>
      </dsp:txBody>
      <dsp:txXfrm>
        <a:off x="22284" y="1804794"/>
        <a:ext cx="3256225" cy="411913"/>
      </dsp:txXfrm>
    </dsp:sp>
    <dsp:sp modelId="{01A4BD16-9917-4571-AE95-8DC3C35F8E7A}">
      <dsp:nvSpPr>
        <dsp:cNvPr id="0" name=""/>
        <dsp:cNvSpPr/>
      </dsp:nvSpPr>
      <dsp:spPr>
        <a:xfrm>
          <a:off x="0" y="2304632"/>
          <a:ext cx="3300793" cy="3846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эндоскопические диагностические исследования;</a:t>
          </a:r>
          <a:endParaRPr lang="ru-RU" sz="1200" kern="1200" dirty="0"/>
        </a:p>
      </dsp:txBody>
      <dsp:txXfrm>
        <a:off x="18777" y="2323409"/>
        <a:ext cx="3263239" cy="347104"/>
      </dsp:txXfrm>
    </dsp:sp>
    <dsp:sp modelId="{2B0F8A8D-3E9F-46DB-8268-B7A0475E3C55}">
      <dsp:nvSpPr>
        <dsp:cNvPr id="0" name=""/>
        <dsp:cNvSpPr/>
      </dsp:nvSpPr>
      <dsp:spPr>
        <a:xfrm>
          <a:off x="0" y="2764100"/>
          <a:ext cx="3300793" cy="5286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молекулярно-генетическое исследование с целью выявления онкологических заболеваний;</a:t>
          </a:r>
          <a:endParaRPr lang="ru-RU" sz="1200" kern="1200" dirty="0"/>
        </a:p>
      </dsp:txBody>
      <dsp:txXfrm>
        <a:off x="25805" y="2789905"/>
        <a:ext cx="3249183" cy="477018"/>
      </dsp:txXfrm>
    </dsp:sp>
    <dsp:sp modelId="{6BC40804-82E3-41AC-9CF9-6B13C50AD97D}">
      <dsp:nvSpPr>
        <dsp:cNvPr id="0" name=""/>
        <dsp:cNvSpPr/>
      </dsp:nvSpPr>
      <dsp:spPr>
        <a:xfrm>
          <a:off x="0" y="3819682"/>
          <a:ext cx="3300793" cy="7828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патологоанатомическое исследование </a:t>
          </a:r>
          <a:r>
            <a:rPr lang="ru-RU" sz="1200" kern="1200" dirty="0" err="1" smtClean="0"/>
            <a:t>биопсийного</a:t>
          </a:r>
          <a:r>
            <a:rPr lang="ru-RU" sz="1200" kern="1200" dirty="0" smtClean="0"/>
            <a:t> (операционного) материала с целью диагностики онкологических заболеваний и подбора противоопухолевой лекарственной терапии;</a:t>
          </a:r>
          <a:endParaRPr lang="ru-RU" sz="1200" kern="1200" dirty="0"/>
        </a:p>
      </dsp:txBody>
      <dsp:txXfrm>
        <a:off x="38214" y="3857896"/>
        <a:ext cx="3224365" cy="706382"/>
      </dsp:txXfrm>
    </dsp:sp>
    <dsp:sp modelId="{A3883EE4-7028-49B8-83BD-34FE3DB54FF6}">
      <dsp:nvSpPr>
        <dsp:cNvPr id="0" name=""/>
        <dsp:cNvSpPr/>
      </dsp:nvSpPr>
      <dsp:spPr>
        <a:xfrm>
          <a:off x="0" y="4691582"/>
          <a:ext cx="3300793" cy="355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тестирование на выявление новой </a:t>
          </a:r>
          <a:r>
            <a:rPr lang="ru-RU" sz="1200" kern="1200" dirty="0" err="1" smtClean="0"/>
            <a:t>коронавирусной</a:t>
          </a:r>
          <a:r>
            <a:rPr lang="ru-RU" sz="1200" kern="1200" dirty="0" smtClean="0"/>
            <a:t> инфекции (</a:t>
          </a:r>
          <a:r>
            <a:rPr lang="en-US" sz="1200" kern="1200" dirty="0" smtClean="0"/>
            <a:t>COVID-19</a:t>
          </a:r>
          <a:r>
            <a:rPr lang="ru-RU" sz="1200" kern="1200" dirty="0" smtClean="0"/>
            <a:t>) </a:t>
          </a:r>
          <a:endParaRPr lang="ru-RU" sz="1200" kern="1200" dirty="0"/>
        </a:p>
      </dsp:txBody>
      <dsp:txXfrm>
        <a:off x="17362" y="4708944"/>
        <a:ext cx="3266069" cy="320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0.479</cdr:x>
      <cdr:y>0.25591</cdr:y>
    </cdr:from>
    <cdr:to>
      <cdr:x>0.60578</cdr:x>
      <cdr:y>0.26548</cdr:y>
    </cdr:to>
    <cdr:sp macro="" textlink="">
      <cdr:nvSpPr>
        <cdr:cNvPr id="6" name="Стрелка вправо 5"/>
        <cdr:cNvSpPr/>
      </cdr:nvSpPr>
      <cdr:spPr bwMode="auto">
        <a:xfrm xmlns:a="http://schemas.openxmlformats.org/drawingml/2006/main" rot="19726542">
          <a:off x="3897566" y="1221764"/>
          <a:ext cx="1031597" cy="45688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0.43363</cdr:x>
      <cdr:y>0.16128</cdr:y>
    </cdr:from>
    <cdr:to>
      <cdr:x>0.61545</cdr:x>
      <cdr:y>0.28104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528392" y="769950"/>
          <a:ext cx="1479452" cy="5717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dirty="0" smtClean="0">
              <a:solidFill>
                <a:schemeClr val="tx1"/>
              </a:solidFill>
            </a:rPr>
            <a:t>+421 445,6 тыс. руб. (7,2 %)</a:t>
          </a:r>
          <a:endParaRPr lang="ru-RU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0.16925</cdr:x>
      <cdr:y>0.12791</cdr:y>
    </cdr:from>
    <cdr:to>
      <cdr:x>0.31925</cdr:x>
      <cdr:y>0.35291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031776" y="5198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0.19469</cdr:x>
      <cdr:y>0.33519</cdr:y>
    </cdr:from>
    <cdr:to>
      <cdr:x>0.4016</cdr:x>
      <cdr:y>0.44937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584176" y="1600240"/>
          <a:ext cx="1683607" cy="5451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 dirty="0" smtClean="0">
              <a:solidFill>
                <a:srgbClr val="FF0000"/>
              </a:solidFill>
            </a:rPr>
            <a:t>+ 547 646,3 тыс. руб. (10,4%)</a:t>
          </a:r>
          <a:endParaRPr lang="ru-RU" sz="11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0.69084</cdr:x>
      <cdr:y>0.19816</cdr:y>
    </cdr:from>
    <cdr:to>
      <cdr:x>0.82168</cdr:x>
      <cdr:y>0.20773</cdr:y>
    </cdr:to>
    <cdr:sp macro="" textlink="">
      <cdr:nvSpPr>
        <cdr:cNvPr id="10" name="Стрелка вправо 9"/>
        <cdr:cNvSpPr/>
      </cdr:nvSpPr>
      <cdr:spPr bwMode="auto">
        <a:xfrm xmlns:a="http://schemas.openxmlformats.org/drawingml/2006/main" rot="19515176">
          <a:off x="5621295" y="946042"/>
          <a:ext cx="1064632" cy="45688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0.66753</cdr:x>
      <cdr:y>0.07226</cdr:y>
    </cdr:from>
    <cdr:to>
      <cdr:x>0.84499</cdr:x>
      <cdr:y>0.20307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431623" y="344962"/>
          <a:ext cx="1443975" cy="624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dirty="0" smtClean="0">
              <a:solidFill>
                <a:schemeClr val="tx1"/>
              </a:solidFill>
            </a:rPr>
            <a:t>+344 074,7 тыс. руб. (5,5 %)</a:t>
          </a:r>
          <a:endParaRPr lang="ru-RU" sz="11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0.14891</cdr:x>
      <cdr:y>0.13656</cdr:y>
    </cdr:from>
    <cdr:to>
      <cdr:x>0.2628</cdr:x>
      <cdr:y>0.18747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23460" y="671361"/>
          <a:ext cx="1241659" cy="250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0.15166</cdr:x>
      <cdr:y>0.09285</cdr:y>
    </cdr:from>
    <cdr:to>
      <cdr:x>0.25672</cdr:x>
      <cdr:y>0.1555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53424" y="456470"/>
          <a:ext cx="1145387" cy="307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4 789 665,7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0.37566</cdr:x>
      <cdr:y>0</cdr:y>
    </cdr:from>
    <cdr:to>
      <cdr:x>0.48072</cdr:x>
      <cdr:y>0.06266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95568" y="-1147814"/>
          <a:ext cx="1145387" cy="308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/>
            <a:t>5 641 455,6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0.60384</cdr:x>
      <cdr:y>0.05931</cdr:y>
    </cdr:from>
    <cdr:to>
      <cdr:x>0.7089</cdr:x>
      <cdr:y>0.12197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583194" y="291557"/>
          <a:ext cx="1145386" cy="308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/>
            <a:t>5 237 682,5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0.82715</cdr:x>
      <cdr:y>0</cdr:y>
    </cdr:from>
    <cdr:to>
      <cdr:x>0.93222</cdr:x>
      <cdr:y>0.06265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9017757" y="-989404"/>
          <a:ext cx="1145496" cy="307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/>
            <a:t>5 785 479,3</a:t>
          </a:r>
          <a:endParaRPr lang="ru-RU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8103A-983D-4F9C-9332-032177BAA17B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01708-B9A9-4321-A787-240EEC3E0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62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0C4085-8694-454E-B9B7-E7AA897E06F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7541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DB2E0A-927F-4300-9F0C-CC9ABC0BD13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7121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0C4085-8694-454E-B9B7-E7AA897E06F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59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81CCB1-CFB5-480D-AE21-44CFB7761679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E04842-67B4-46AE-918A-152E0B47517C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28935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12B0D7-0EF6-4C5C-ACD7-370A9CBDE0C1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1AE0B1-65BF-4D4A-906E-36F6D6AAC719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1292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2A90DD-D767-40F3-8931-1ED50BB87D56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32873A-28E0-43E4-9A06-BE1C1403B05A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81051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536820"/>
      </p:ext>
    </p:extLst>
  </p:cSld>
  <p:clrMapOvr>
    <a:masterClrMapping/>
  </p:clrMapOvr>
  <p:transition>
    <p:fad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934933"/>
      </p:ext>
    </p:extLst>
  </p:cSld>
  <p:clrMapOvr>
    <a:masterClrMapping/>
  </p:clrMapOvr>
  <p:transition>
    <p:fade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641602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2" y="1524000"/>
            <a:ext cx="10164233" cy="1752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A681CCB1-CFB5-480D-AE21-44CFB7761679}" type="datetime1">
              <a:rPr lang="ru-RU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CDE04842-67B4-46AE-918A-152E0B47517C}" type="slidenum">
              <a:rPr lang="ru-RU" altLang="en-US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963661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4E13BDCB-3618-490A-8786-0BAB4E01991C}" type="datetime1">
              <a:rPr lang="ru-RU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400CE6C7-D44F-48FF-85F8-663A3342ABC0}" type="slidenum">
              <a:rPr lang="ru-RU" altLang="en-US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177007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4C7DAC1D-1D61-430E-8805-6995962930CF}" type="datetime1">
              <a:rPr lang="ru-RU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D00D33E8-D6AF-4D6C-9075-3B06C9B6FD02}" type="slidenum">
              <a:rPr lang="ru-RU" altLang="en-US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05903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307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307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98054D65-35AC-4CD1-8188-D1420241CD46}" type="datetime1">
              <a:rPr lang="ru-RU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EBD7C3AA-F76A-4DA1-A056-E92B7F134766}" type="slidenum">
              <a:rPr lang="ru-RU" altLang="en-US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967705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B44B5120-F83D-440C-BFD2-CFBEFC81BF13}" type="datetime1">
              <a:rPr lang="ru-RU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F0B4A10B-AAAC-4E12-B90C-721D5E6F3290}" type="slidenum">
              <a:rPr lang="ru-RU" altLang="en-US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30447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FCF2BD89-F683-4523-9A90-89230683A79C}" type="datetime1">
              <a:rPr lang="ru-RU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BBB50C3A-5D09-433D-9E80-BD43793436C3}" type="slidenum">
              <a:rPr lang="ru-RU" altLang="en-US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53946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13BDCB-3618-490A-8786-0BAB4E01991C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0CE6C7-D44F-48FF-85F8-663A3342ABC0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298156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97270F8B-DEAB-4211-B2B1-629C25018F7B}" type="datetime1">
              <a:rPr lang="ru-RU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76D53420-F9F2-4E5A-BAA8-7467D850EEA5}" type="slidenum">
              <a:rPr lang="ru-RU" altLang="en-US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022643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62E97F8B-0561-4823-8608-21BD65AE8BCD}" type="datetime1">
              <a:rPr lang="ru-RU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E59C2D4D-EB6E-448F-9888-2E6039CEBA12}" type="slidenum">
              <a:rPr lang="ru-RU" altLang="en-US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758008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E24B72C4-8ECC-4A9C-AAAD-4C0EF6A0B858}" type="datetime1">
              <a:rPr lang="ru-RU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C722BE48-1A70-47BA-A3AC-EB7DC94725C8}" type="slidenum">
              <a:rPr lang="ru-RU" altLang="en-US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05737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FD12B0D7-0EF6-4C5C-ACD7-370A9CBDE0C1}" type="datetime1">
              <a:rPr lang="ru-RU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8F1AE0B1-65BF-4D4A-906E-36F6D6AAC719}" type="slidenum">
              <a:rPr lang="ru-RU" altLang="en-US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46928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6B2A90DD-D767-40F3-8931-1ED50BB87D56}" type="datetime1">
              <a:rPr lang="ru-RU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1532873A-28E0-43E4-9A06-BE1C1403B05A}" type="slidenum">
              <a:rPr lang="ru-RU" altLang="en-US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922274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6"/>
            <a:ext cx="109728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3"/>
            <a:ext cx="10972800" cy="4530725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328738"/>
      </p:ext>
    </p:extLst>
  </p:cSld>
  <p:clrMapOvr>
    <a:masterClrMapping/>
  </p:clrMapOvr>
  <p:transition>
    <p:fade/>
  </p:transition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182488"/>
      </p:ext>
    </p:extLst>
  </p:cSld>
  <p:clrMapOvr>
    <a:masterClrMapping/>
  </p:clrMapOvr>
  <p:transition>
    <p:fade/>
  </p:transition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81CCB1-CFB5-480D-AE21-44CFB7761679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E04842-67B4-46AE-918A-152E0B47517C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872162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13BDCB-3618-490A-8786-0BAB4E01991C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0CE6C7-D44F-48FF-85F8-663A3342ABC0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98621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7DAC1D-1D61-430E-8805-6995962930CF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D33E8-D6AF-4D6C-9075-3B06C9B6FD02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92810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7DAC1D-1D61-430E-8805-6995962930CF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D33E8-D6AF-4D6C-9075-3B06C9B6FD02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375161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054D65-35AC-4CD1-8188-D1420241CD46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D7C3AA-F76A-4DA1-A056-E92B7F134766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80656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4B5120-F83D-440C-BFD2-CFBEFC81BF13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B4A10B-AAAC-4E12-B90C-721D5E6F3290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334583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F2BD89-F683-4523-9A90-89230683A79C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B50C3A-5D09-433D-9E80-BD43793436C3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07451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270F8B-DEAB-4211-B2B1-629C25018F7B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D53420-F9F2-4E5A-BAA8-7467D850EEA5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993034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E97F8B-0561-4823-8608-21BD65AE8BCD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9C2D4D-EB6E-448F-9888-2E6039CEBA12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423232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4B72C4-8ECC-4A9C-AAAD-4C0EF6A0B858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22BE48-1A70-47BA-A3AC-EB7DC94725C8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207584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12B0D7-0EF6-4C5C-ACD7-370A9CBDE0C1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1AE0B1-65BF-4D4A-906E-36F6D6AAC719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679251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2A90DD-D767-40F3-8931-1ED50BB87D56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32873A-28E0-43E4-9A06-BE1C1403B05A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49998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979703"/>
      </p:ext>
    </p:extLst>
  </p:cSld>
  <p:clrMapOvr>
    <a:masterClrMapping/>
  </p:clrMapOvr>
  <p:transition>
    <p:fade/>
  </p:transition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80054"/>
      </p:ext>
    </p:extLst>
  </p:cSld>
  <p:clrMapOvr>
    <a:masterClrMapping/>
  </p:clrMapOvr>
  <p:transition>
    <p:fade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054D65-35AC-4CD1-8188-D1420241CD46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D7C3AA-F76A-4DA1-A056-E92B7F134766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223930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81CCB1-CFB5-480D-AE21-44CFB7761679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E04842-67B4-46AE-918A-152E0B47517C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88027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13BDCB-3618-490A-8786-0BAB4E01991C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0CE6C7-D44F-48FF-85F8-663A3342ABC0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532666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7DAC1D-1D61-430E-8805-6995962930CF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D33E8-D6AF-4D6C-9075-3B06C9B6FD02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600515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054D65-35AC-4CD1-8188-D1420241CD46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D7C3AA-F76A-4DA1-A056-E92B7F134766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796245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4B5120-F83D-440C-BFD2-CFBEFC81BF13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B4A10B-AAAC-4E12-B90C-721D5E6F3290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874373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F2BD89-F683-4523-9A90-89230683A79C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B50C3A-5D09-433D-9E80-BD43793436C3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057559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270F8B-DEAB-4211-B2B1-629C25018F7B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D53420-F9F2-4E5A-BAA8-7467D850EEA5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213272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E97F8B-0561-4823-8608-21BD65AE8BCD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9C2D4D-EB6E-448F-9888-2E6039CEBA12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828402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4B72C4-8ECC-4A9C-AAAD-4C0EF6A0B858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22BE48-1A70-47BA-A3AC-EB7DC94725C8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45267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12B0D7-0EF6-4C5C-ACD7-370A9CBDE0C1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1AE0B1-65BF-4D4A-906E-36F6D6AAC719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7398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4B5120-F83D-440C-BFD2-CFBEFC81BF13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B4A10B-AAAC-4E12-B90C-721D5E6F3290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407979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2A90DD-D767-40F3-8931-1ED50BB87D56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32873A-28E0-43E4-9A06-BE1C1403B05A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546032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940092"/>
      </p:ext>
    </p:extLst>
  </p:cSld>
  <p:clrMapOvr>
    <a:masterClrMapping/>
  </p:clrMapOvr>
  <p:transition>
    <p:fade/>
  </p:transition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555099"/>
      </p:ext>
    </p:extLst>
  </p:cSld>
  <p:clrMapOvr>
    <a:masterClrMapping/>
  </p:clrMapOvr>
  <p:transition>
    <p:fade/>
  </p:transition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0"/>
            <a:ext cx="103632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40" b="0" i="0">
                <a:solidFill>
                  <a:srgbClr val="646363"/>
                </a:solidFill>
                <a:latin typeface="Verdana"/>
                <a:cs typeface="Verdana"/>
              </a:defRPr>
            </a:lvl1pPr>
          </a:lstStyle>
          <a:p>
            <a:pPr marL="43438" marR="0" lvl="0" indent="0" algn="l" defTabSz="914400" rtl="0" eaLnBrk="1" fontAlgn="auto" latinLnBrk="0" hangingPunct="1">
              <a:lnSpc>
                <a:spcPct val="100000"/>
              </a:lnSpc>
              <a:spcBef>
                <a:spcPts val="7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lang="ru-RU" sz="1140" b="0" i="0" u="none" strike="noStrike" kern="1200" cap="none" spc="28" normalizeH="0" baseline="0" noProof="0" smtClean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</a:rPr>
              <a:pPr marL="43438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74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140" b="0" i="0" u="none" strike="noStrike" kern="1200" cap="none" spc="28" normalizeH="0" baseline="0" noProof="0" dirty="0">
              <a:ln>
                <a:noFill/>
              </a:ln>
              <a:solidFill>
                <a:srgbClr val="646363"/>
              </a:solidFill>
              <a:effectLst/>
              <a:uLnTx/>
              <a:uFillTx/>
              <a:latin typeface="Verdan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6211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8062" y="825458"/>
            <a:ext cx="11235878" cy="561382"/>
          </a:xfrm>
        </p:spPr>
        <p:txBody>
          <a:bodyPr lIns="0" tIns="0" rIns="0" bIns="0"/>
          <a:lstStyle>
            <a:lvl1pPr>
              <a:defRPr sz="3648" b="1" i="0">
                <a:solidFill>
                  <a:srgbClr val="00798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40" b="0" i="0">
                <a:solidFill>
                  <a:srgbClr val="646363"/>
                </a:solidFill>
                <a:latin typeface="Verdana"/>
                <a:cs typeface="Verdana"/>
              </a:defRPr>
            </a:lvl1pPr>
          </a:lstStyle>
          <a:p>
            <a:pPr marL="43438" marR="0" lvl="0" indent="0" algn="l" defTabSz="914400" rtl="0" eaLnBrk="1" fontAlgn="auto" latinLnBrk="0" hangingPunct="1">
              <a:lnSpc>
                <a:spcPct val="100000"/>
              </a:lnSpc>
              <a:spcBef>
                <a:spcPts val="7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lang="ru-RU" sz="1140" b="0" i="0" u="none" strike="noStrike" kern="1200" cap="none" spc="28" normalizeH="0" baseline="0" noProof="0" smtClean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</a:rPr>
              <a:pPr marL="43438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74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140" b="0" i="0" u="none" strike="noStrike" kern="1200" cap="none" spc="28" normalizeH="0" baseline="0" noProof="0" dirty="0">
              <a:ln>
                <a:noFill/>
              </a:ln>
              <a:solidFill>
                <a:srgbClr val="646363"/>
              </a:solidFill>
              <a:effectLst/>
              <a:uLnTx/>
              <a:uFillTx/>
              <a:latin typeface="Verdan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83237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8062" y="825458"/>
            <a:ext cx="11235878" cy="561382"/>
          </a:xfrm>
        </p:spPr>
        <p:txBody>
          <a:bodyPr lIns="0" tIns="0" rIns="0" bIns="0"/>
          <a:lstStyle>
            <a:lvl1pPr>
              <a:defRPr sz="3648" b="1" i="0">
                <a:solidFill>
                  <a:srgbClr val="00798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1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40" b="0" i="0">
                <a:solidFill>
                  <a:srgbClr val="646363"/>
                </a:solidFill>
                <a:latin typeface="Verdana"/>
                <a:cs typeface="Verdana"/>
              </a:defRPr>
            </a:lvl1pPr>
          </a:lstStyle>
          <a:p>
            <a:pPr marL="43438" marR="0" lvl="0" indent="0" algn="l" defTabSz="914400" rtl="0" eaLnBrk="1" fontAlgn="auto" latinLnBrk="0" hangingPunct="1">
              <a:lnSpc>
                <a:spcPct val="100000"/>
              </a:lnSpc>
              <a:spcBef>
                <a:spcPts val="7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lang="ru-RU" sz="1140" b="0" i="0" u="none" strike="noStrike" kern="1200" cap="none" spc="28" normalizeH="0" baseline="0" noProof="0" smtClean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</a:rPr>
              <a:pPr marL="43438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74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140" b="0" i="0" u="none" strike="noStrike" kern="1200" cap="none" spc="28" normalizeH="0" baseline="0" noProof="0" dirty="0">
              <a:ln>
                <a:noFill/>
              </a:ln>
              <a:solidFill>
                <a:srgbClr val="646363"/>
              </a:solidFill>
              <a:effectLst/>
              <a:uLnTx/>
              <a:uFillTx/>
              <a:latin typeface="Verdan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4527662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8062" y="825458"/>
            <a:ext cx="11235878" cy="561382"/>
          </a:xfrm>
        </p:spPr>
        <p:txBody>
          <a:bodyPr lIns="0" tIns="0" rIns="0" bIns="0"/>
          <a:lstStyle>
            <a:lvl1pPr>
              <a:defRPr sz="3648" b="1" i="0">
                <a:solidFill>
                  <a:srgbClr val="00798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40" b="0" i="0">
                <a:solidFill>
                  <a:srgbClr val="646363"/>
                </a:solidFill>
                <a:latin typeface="Verdana"/>
                <a:cs typeface="Verdana"/>
              </a:defRPr>
            </a:lvl1pPr>
          </a:lstStyle>
          <a:p>
            <a:pPr marL="43438" marR="0" lvl="0" indent="0" algn="l" defTabSz="914400" rtl="0" eaLnBrk="1" fontAlgn="auto" latinLnBrk="0" hangingPunct="1">
              <a:lnSpc>
                <a:spcPct val="100000"/>
              </a:lnSpc>
              <a:spcBef>
                <a:spcPts val="7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lang="ru-RU" sz="1140" b="0" i="0" u="none" strike="noStrike" kern="1200" cap="none" spc="28" normalizeH="0" baseline="0" noProof="0" smtClean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</a:rPr>
              <a:pPr marL="43438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74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140" b="0" i="0" u="none" strike="noStrike" kern="1200" cap="none" spc="28" normalizeH="0" baseline="0" noProof="0" dirty="0">
              <a:ln>
                <a:noFill/>
              </a:ln>
              <a:solidFill>
                <a:srgbClr val="646363"/>
              </a:solidFill>
              <a:effectLst/>
              <a:uLnTx/>
              <a:uFillTx/>
              <a:latin typeface="Verdan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1561952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40" b="0" i="0">
                <a:solidFill>
                  <a:srgbClr val="646363"/>
                </a:solidFill>
                <a:latin typeface="Verdana"/>
                <a:cs typeface="Verdana"/>
              </a:defRPr>
            </a:lvl1pPr>
          </a:lstStyle>
          <a:p>
            <a:pPr marL="43438" marR="0" lvl="0" indent="0" algn="l" defTabSz="914400" rtl="0" eaLnBrk="1" fontAlgn="auto" latinLnBrk="0" hangingPunct="1">
              <a:lnSpc>
                <a:spcPct val="100000"/>
              </a:lnSpc>
              <a:spcBef>
                <a:spcPts val="7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lang="ru-RU" sz="1140" b="0" i="0" u="none" strike="noStrike" kern="1200" cap="none" spc="28" normalizeH="0" baseline="0" noProof="0" smtClean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</a:rPr>
              <a:pPr marL="43438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74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140" b="0" i="0" u="none" strike="noStrike" kern="1200" cap="none" spc="28" normalizeH="0" baseline="0" noProof="0" dirty="0">
              <a:ln>
                <a:noFill/>
              </a:ln>
              <a:solidFill>
                <a:srgbClr val="646363"/>
              </a:solidFill>
              <a:effectLst/>
              <a:uLnTx/>
              <a:uFillTx/>
              <a:latin typeface="Verdan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1683798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81CCB1-CFB5-480D-AE21-44CFB7761679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E04842-67B4-46AE-918A-152E0B47517C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501527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13BDCB-3618-490A-8786-0BAB4E01991C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0CE6C7-D44F-48FF-85F8-663A3342ABC0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01419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F2BD89-F683-4523-9A90-89230683A79C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B50C3A-5D09-433D-9E80-BD43793436C3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236053"/>
      </p:ext>
    </p:extLst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7DAC1D-1D61-430E-8805-6995962930CF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D33E8-D6AF-4D6C-9075-3B06C9B6FD02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838873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054D65-35AC-4CD1-8188-D1420241CD46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D7C3AA-F76A-4DA1-A056-E92B7F134766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590640"/>
      </p:ext>
    </p:extLst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4B5120-F83D-440C-BFD2-CFBEFC81BF13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B4A10B-AAAC-4E12-B90C-721D5E6F3290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428778"/>
      </p:ext>
    </p:extLst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F2BD89-F683-4523-9A90-89230683A79C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B50C3A-5D09-433D-9E80-BD43793436C3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306623"/>
      </p:ext>
    </p:extLst>
  </p:cSld>
  <p:clrMapOvr>
    <a:masterClrMapping/>
  </p:clrMapOvr>
  <p:transition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270F8B-DEAB-4211-B2B1-629C25018F7B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D53420-F9F2-4E5A-BAA8-7467D850EEA5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863741"/>
      </p:ext>
    </p:extLst>
  </p:cSld>
  <p:clrMapOvr>
    <a:masterClrMapping/>
  </p:clrMapOvr>
  <p:transition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E97F8B-0561-4823-8608-21BD65AE8BCD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9C2D4D-EB6E-448F-9888-2E6039CEBA12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310014"/>
      </p:ext>
    </p:extLst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4B72C4-8ECC-4A9C-AAAD-4C0EF6A0B858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22BE48-1A70-47BA-A3AC-EB7DC94725C8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548954"/>
      </p:ext>
    </p:extLst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12B0D7-0EF6-4C5C-ACD7-370A9CBDE0C1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1AE0B1-65BF-4D4A-906E-36F6D6AAC719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060995"/>
      </p:ext>
    </p:extLst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2A90DD-D767-40F3-8931-1ED50BB87D56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32873A-28E0-43E4-9A06-BE1C1403B05A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270690"/>
      </p:ext>
    </p:extLst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914913"/>
      </p:ext>
    </p:extLst>
  </p:cSld>
  <p:clrMapOvr>
    <a:masterClrMapping/>
  </p:clrMapOvr>
  <p:transition>
    <p:fade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270F8B-DEAB-4211-B2B1-629C25018F7B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D53420-F9F2-4E5A-BAA8-7467D850EEA5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844428"/>
      </p:ext>
    </p:extLst>
  </p:cSld>
  <p:clrMapOvr>
    <a:masterClrMapping/>
  </p:clrMapOvr>
  <p:transition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156904"/>
      </p:ext>
    </p:extLst>
  </p:cSld>
  <p:clrMapOvr>
    <a:masterClrMapping/>
  </p:clrMapOvr>
  <p:transition>
    <p:fade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E97F8B-0561-4823-8608-21BD65AE8BCD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9C2D4D-EB6E-448F-9888-2E6039CEBA12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50238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4B72C4-8ECC-4A9C-AAAD-4C0EF6A0B858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22BE48-1A70-47BA-A3AC-EB7DC94725C8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0590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72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6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latin typeface="Garamond" pitchFamily="18" charset="0"/>
              </a:defRPr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latin typeface="Garamond" pitchFamily="18" charset="0"/>
              </a:defRPr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latin typeface="Garamond" panose="02020404030301010803" pitchFamily="18" charset="0"/>
              </a:defRPr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070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Garamond" pitchFamily="18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Garamond" pitchFamily="18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Garamond" pitchFamily="18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Garamond" pitchFamily="18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Garamond" pitchFamily="1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50">
          <a:solidFill>
            <a:schemeClr val="tx1"/>
          </a:solidFill>
          <a:latin typeface="+mn-lt"/>
          <a:ea typeface="+mn-ea"/>
          <a:cs typeface="+mn-cs"/>
        </a:defRPr>
      </a:lvl1pPr>
      <a:lvl2pPr marL="502444" indent="-24407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1950">
          <a:solidFill>
            <a:schemeClr val="tx1"/>
          </a:solidFill>
          <a:latin typeface="+mn-lt"/>
        </a:defRPr>
      </a:lvl2pPr>
      <a:lvl3pPr marL="766763" indent="-26312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1650">
          <a:solidFill>
            <a:schemeClr val="tx1"/>
          </a:solidFill>
          <a:latin typeface="+mn-lt"/>
        </a:defRPr>
      </a:lvl3pPr>
      <a:lvl4pPr marL="1004888" indent="-23693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1500">
          <a:solidFill>
            <a:schemeClr val="tx1"/>
          </a:solidFill>
          <a:latin typeface="+mn-lt"/>
        </a:defRPr>
      </a:lvl4pPr>
      <a:lvl5pPr marL="1260872" indent="-254794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5pPr>
      <a:lvl6pPr marL="1603772" indent="-254794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1946672" indent="-254794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289572" indent="-254794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632472" indent="-254794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226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434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8062" y="825459"/>
            <a:ext cx="11235878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798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82722" y="2690709"/>
            <a:ext cx="79190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58711" y="6340688"/>
            <a:ext cx="183168" cy="5262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40" b="0" i="0">
                <a:solidFill>
                  <a:srgbClr val="646363"/>
                </a:solidFill>
                <a:latin typeface="Verdana"/>
                <a:cs typeface="Verdana"/>
              </a:defRPr>
            </a:lvl1pPr>
          </a:lstStyle>
          <a:p>
            <a:pPr marL="43438" marR="0" lvl="0" indent="0" algn="l" defTabSz="914400" rtl="0" eaLnBrk="1" fontAlgn="auto" latinLnBrk="0" hangingPunct="1">
              <a:lnSpc>
                <a:spcPct val="100000"/>
              </a:lnSpc>
              <a:spcBef>
                <a:spcPts val="7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lang="ru-RU" sz="1140" b="0" i="0" u="none" strike="noStrike" kern="1200" cap="none" spc="28" normalizeH="0" baseline="0" noProof="0" smtClean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</a:rPr>
              <a:pPr marL="43438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74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140" b="0" i="0" u="none" strike="noStrike" kern="1200" cap="none" spc="28" normalizeH="0" baseline="0" noProof="0" dirty="0">
              <a:ln>
                <a:noFill/>
              </a:ln>
              <a:solidFill>
                <a:srgbClr val="646363"/>
              </a:solidFill>
              <a:effectLst/>
              <a:uLnTx/>
              <a:uFillTx/>
              <a:latin typeface="Verdan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5129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21263">
        <a:defRPr>
          <a:latin typeface="+mn-lt"/>
          <a:ea typeface="+mn-ea"/>
          <a:cs typeface="+mn-cs"/>
        </a:defRPr>
      </a:lvl2pPr>
      <a:lvl3pPr marL="1042525">
        <a:defRPr>
          <a:latin typeface="+mn-lt"/>
          <a:ea typeface="+mn-ea"/>
          <a:cs typeface="+mn-cs"/>
        </a:defRPr>
      </a:lvl3pPr>
      <a:lvl4pPr marL="1563788">
        <a:defRPr>
          <a:latin typeface="+mn-lt"/>
          <a:ea typeface="+mn-ea"/>
          <a:cs typeface="+mn-cs"/>
        </a:defRPr>
      </a:lvl4pPr>
      <a:lvl5pPr marL="2085051">
        <a:defRPr>
          <a:latin typeface="+mn-lt"/>
          <a:ea typeface="+mn-ea"/>
          <a:cs typeface="+mn-cs"/>
        </a:defRPr>
      </a:lvl5pPr>
      <a:lvl6pPr marL="2606314">
        <a:defRPr>
          <a:latin typeface="+mn-lt"/>
          <a:ea typeface="+mn-ea"/>
          <a:cs typeface="+mn-cs"/>
        </a:defRPr>
      </a:lvl6pPr>
      <a:lvl7pPr marL="3127576">
        <a:defRPr>
          <a:latin typeface="+mn-lt"/>
          <a:ea typeface="+mn-ea"/>
          <a:cs typeface="+mn-cs"/>
        </a:defRPr>
      </a:lvl7pPr>
      <a:lvl8pPr marL="3648839">
        <a:defRPr>
          <a:latin typeface="+mn-lt"/>
          <a:ea typeface="+mn-ea"/>
          <a:cs typeface="+mn-cs"/>
        </a:defRPr>
      </a:lvl8pPr>
      <a:lvl9pPr marL="417010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21263">
        <a:defRPr>
          <a:latin typeface="+mn-lt"/>
          <a:ea typeface="+mn-ea"/>
          <a:cs typeface="+mn-cs"/>
        </a:defRPr>
      </a:lvl2pPr>
      <a:lvl3pPr marL="1042525">
        <a:defRPr>
          <a:latin typeface="+mn-lt"/>
          <a:ea typeface="+mn-ea"/>
          <a:cs typeface="+mn-cs"/>
        </a:defRPr>
      </a:lvl3pPr>
      <a:lvl4pPr marL="1563788">
        <a:defRPr>
          <a:latin typeface="+mn-lt"/>
          <a:ea typeface="+mn-ea"/>
          <a:cs typeface="+mn-cs"/>
        </a:defRPr>
      </a:lvl4pPr>
      <a:lvl5pPr marL="2085051">
        <a:defRPr>
          <a:latin typeface="+mn-lt"/>
          <a:ea typeface="+mn-ea"/>
          <a:cs typeface="+mn-cs"/>
        </a:defRPr>
      </a:lvl5pPr>
      <a:lvl6pPr marL="2606314">
        <a:defRPr>
          <a:latin typeface="+mn-lt"/>
          <a:ea typeface="+mn-ea"/>
          <a:cs typeface="+mn-cs"/>
        </a:defRPr>
      </a:lvl6pPr>
      <a:lvl7pPr marL="3127576">
        <a:defRPr>
          <a:latin typeface="+mn-lt"/>
          <a:ea typeface="+mn-ea"/>
          <a:cs typeface="+mn-cs"/>
        </a:defRPr>
      </a:lvl7pPr>
      <a:lvl8pPr marL="3648839">
        <a:defRPr>
          <a:latin typeface="+mn-lt"/>
          <a:ea typeface="+mn-ea"/>
          <a:cs typeface="+mn-cs"/>
        </a:defRPr>
      </a:lvl8pPr>
      <a:lvl9pPr marL="4170101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103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34" Type="http://schemas.openxmlformats.org/officeDocument/2006/relationships/diagramQuickStyle" Target="../diagrams/quickStyle7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33" Type="http://schemas.openxmlformats.org/officeDocument/2006/relationships/diagramLayout" Target="../diagrams/layout7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32" Type="http://schemas.openxmlformats.org/officeDocument/2006/relationships/diagramData" Target="../diagrams/data7.xml"/><Relationship Id="rId37" Type="http://schemas.openxmlformats.org/officeDocument/2006/relationships/image" Target="../media/image2.png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36" Type="http://schemas.microsoft.com/office/2007/relationships/diagramDrawing" Target="../diagrams/drawing7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Relationship Id="rId35" Type="http://schemas.openxmlformats.org/officeDocument/2006/relationships/diagramColors" Target="../diagrams/colors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604" y="306624"/>
            <a:ext cx="6858763" cy="372104"/>
          </a:xfrm>
        </p:spPr>
        <p:txBody>
          <a:bodyPr/>
          <a:lstStyle/>
          <a:p>
            <a:pPr algn="ctr"/>
            <a:r>
              <a:rPr lang="ru-RU" sz="2000" b="1" kern="12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+mn-ea"/>
                <a:cs typeface="+mn-cs"/>
              </a:rPr>
              <a:t>Регистр</a:t>
            </a:r>
            <a:r>
              <a:rPr lang="ru-RU" sz="2000" kern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kern="12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+mn-ea"/>
                <a:cs typeface="+mn-cs"/>
              </a:rPr>
              <a:t>застрахованных лиц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58864817"/>
              </p:ext>
            </p:extLst>
          </p:nvPr>
        </p:nvGraphicFramePr>
        <p:xfrm>
          <a:off x="2549604" y="1416383"/>
          <a:ext cx="6858764" cy="2660688"/>
        </p:xfrm>
        <a:graphic>
          <a:graphicData uri="http://schemas.openxmlformats.org/drawingml/2006/table">
            <a:tbl>
              <a:tblPr firstRow="1" lastRow="1" bandRow="1">
                <a:tableStyleId>{7DF18680-E054-41AD-8BC1-D1AEF772440D}</a:tableStyleId>
              </a:tblPr>
              <a:tblGrid>
                <a:gridCol w="169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2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2790269144"/>
                    </a:ext>
                  </a:extLst>
                </a:gridCol>
                <a:gridCol w="1328397">
                  <a:extLst>
                    <a:ext uri="{9D8B030D-6E8A-4147-A177-3AD203B41FA5}">
                      <a16:colId xmlns:a16="http://schemas.microsoft.com/office/drawing/2014/main" val="2732386327"/>
                    </a:ext>
                  </a:extLst>
                </a:gridCol>
              </a:tblGrid>
              <a:tr h="31447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Прибыло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Убыло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Отклонение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884">
                <a:tc>
                  <a:txBody>
                    <a:bodyPr/>
                    <a:lstStyle/>
                    <a:p>
                      <a:pPr marL="0" indent="180975"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Новорожденные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2 696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indent="180975"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Умершие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2 6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+ 25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133">
                <a:tc>
                  <a:txBody>
                    <a:bodyPr/>
                    <a:lstStyle/>
                    <a:p>
                      <a:pPr marL="0" indent="180975"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Из других регионов РФ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3 1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indent="180975"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В другие регионы РФ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240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- 1 055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884">
                <a:tc>
                  <a:txBody>
                    <a:bodyPr/>
                    <a:lstStyle/>
                    <a:p>
                      <a:pPr marL="0" indent="180975"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Иностранцы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indent="180975"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Иностранцы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- 132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884">
                <a:tc>
                  <a:txBody>
                    <a:bodyPr/>
                    <a:lstStyle/>
                    <a:p>
                      <a:pPr marL="0" indent="180975"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indent="180975"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Военнослужащие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- 605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122">
                <a:tc>
                  <a:txBody>
                    <a:bodyPr/>
                    <a:lstStyle/>
                    <a:p>
                      <a:pPr marL="0" indent="180975" algn="ct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+5 </a:t>
                      </a:r>
                      <a:r>
                        <a:rPr lang="ru-RU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936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indent="180975" algn="ct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-7 </a:t>
                      </a:r>
                      <a:r>
                        <a:rPr lang="ru-RU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703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- 1 767 </a:t>
                      </a:r>
                      <a:endParaRPr lang="ru-RU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30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-1 767</a:t>
                      </a: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 smtClean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EBD7C3AA-F76A-4DA1-A056-E92B7F134766}" type="slidenum">
              <a:rPr lang="ru-RU" altLang="en-US">
                <a:solidFill>
                  <a:prstClr val="black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altLang="en-US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9605" y="677719"/>
            <a:ext cx="58432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/>
              </a:rPr>
              <a:t>Численность застрахованных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/>
              </a:rPr>
              <a:t>на 01.01.2021 года 223 753 чел.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latin typeface="Times New Roman"/>
              </a:rPr>
              <a:t>на 01.01.2022 года </a:t>
            </a:r>
            <a:r>
              <a:rPr lang="ru-RU" sz="1400" b="1" dirty="0">
                <a:solidFill>
                  <a:srgbClr val="FF0000"/>
                </a:solidFill>
                <a:latin typeface="Times New Roman"/>
              </a:rPr>
              <a:t>221 986 </a:t>
            </a:r>
            <a:r>
              <a:rPr lang="ru-RU" sz="1400" b="1" dirty="0">
                <a:solidFill>
                  <a:prstClr val="black"/>
                </a:solidFill>
                <a:latin typeface="Times New Roman"/>
              </a:rPr>
              <a:t>чел.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593293"/>
              </p:ext>
            </p:extLst>
          </p:nvPr>
        </p:nvGraphicFramePr>
        <p:xfrm>
          <a:off x="2549605" y="4293097"/>
          <a:ext cx="6858762" cy="18088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4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1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3080">
                  <a:extLst>
                    <a:ext uri="{9D8B030D-6E8A-4147-A177-3AD203B41FA5}">
                      <a16:colId xmlns:a16="http://schemas.microsoft.com/office/drawing/2014/main" val="3363057004"/>
                    </a:ext>
                  </a:extLst>
                </a:gridCol>
              </a:tblGrid>
              <a:tr h="12390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Средний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подушевой норматив финансового обеспечения базовой  программы ОМС в расчете на 1 застрахованное лицо ( руб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.)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Коэффициент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дифференциации для Республики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Алтай на 2023 год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</a:rPr>
                        <a:t>Приведенный подушевой норматив финансового обеспечения ТП ОМС в расчете на 1 застрахованное лицо (руб.)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1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15 823,6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(+11,6%)</a:t>
                      </a:r>
                    </a:p>
                  </a:txBody>
                  <a:tcPr marL="51435" marR="5143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,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661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– 0,006)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1435" marR="5143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26 283,0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(+11,2%)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089" y="6280197"/>
            <a:ext cx="1219306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9089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/>
          <p:nvPr/>
        </p:nvSpPr>
        <p:spPr>
          <a:xfrm>
            <a:off x="8040216" y="4077072"/>
            <a:ext cx="518302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</p:txBody>
      </p:sp>
      <p:sp>
        <p:nvSpPr>
          <p:cNvPr id="36" name="TextBox 1"/>
          <p:cNvSpPr txBox="1"/>
          <p:nvPr/>
        </p:nvSpPr>
        <p:spPr>
          <a:xfrm>
            <a:off x="7536160" y="1265439"/>
            <a:ext cx="1362006" cy="12551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FF0000"/>
              </a:solidFill>
              <a:latin typeface="Times New Roman"/>
              <a:cs typeface="Times New Roman" panose="02020603050405020304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919537" y="363465"/>
            <a:ext cx="866087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1F497D"/>
                </a:solidFill>
                <a:latin typeface="Times New Roman"/>
              </a:rPr>
              <a:t>Динамика</a:t>
            </a:r>
            <a:r>
              <a:rPr lang="ru-RU" altLang="ru-RU" sz="2000" b="1" dirty="0">
                <a:solidFill>
                  <a:srgbClr val="EEECE1">
                    <a:lumMod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>
                <a:solidFill>
                  <a:srgbClr val="1F497D"/>
                </a:solidFill>
                <a:latin typeface="Times New Roman"/>
              </a:rPr>
              <a:t>роста суммы </a:t>
            </a:r>
            <a:r>
              <a:rPr lang="ru-RU" altLang="ru-RU" sz="2000" b="1" dirty="0">
                <a:solidFill>
                  <a:srgbClr val="1F497D"/>
                </a:solidFill>
                <a:latin typeface="Times New Roman"/>
              </a:rPr>
              <a:t>субвенций ФФОМС </a:t>
            </a:r>
          </a:p>
          <a:p>
            <a:pPr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1F497D"/>
                </a:solidFill>
                <a:latin typeface="Times New Roman"/>
              </a:rPr>
              <a:t>за период  20</a:t>
            </a:r>
            <a:r>
              <a:rPr lang="en-US" altLang="ru-RU" sz="2000" b="1" dirty="0">
                <a:solidFill>
                  <a:srgbClr val="1F497D"/>
                </a:solidFill>
                <a:latin typeface="Times New Roman"/>
              </a:rPr>
              <a:t>2</a:t>
            </a:r>
            <a:r>
              <a:rPr lang="ru-RU" altLang="ru-RU" sz="2000" b="1" dirty="0">
                <a:solidFill>
                  <a:srgbClr val="1F497D"/>
                </a:solidFill>
                <a:latin typeface="Times New Roman"/>
              </a:rPr>
              <a:t>3-20</a:t>
            </a:r>
            <a:r>
              <a:rPr lang="en-US" altLang="ru-RU" sz="2000" b="1" dirty="0">
                <a:solidFill>
                  <a:srgbClr val="1F497D"/>
                </a:solidFill>
                <a:latin typeface="Times New Roman"/>
              </a:rPr>
              <a:t>2</a:t>
            </a:r>
            <a:r>
              <a:rPr lang="ru-RU" altLang="ru-RU" sz="2000" b="1" dirty="0">
                <a:solidFill>
                  <a:srgbClr val="1F497D"/>
                </a:solidFill>
                <a:latin typeface="Times New Roman"/>
              </a:rPr>
              <a:t>5 годов, тыс. рублей</a:t>
            </a:r>
          </a:p>
        </p:txBody>
      </p:sp>
      <p:graphicFrame>
        <p:nvGraphicFramePr>
          <p:cNvPr id="7" name="Диаграмма 6"/>
          <p:cNvGraphicFramePr/>
          <p:nvPr>
            <p:extLst/>
          </p:nvPr>
        </p:nvGraphicFramePr>
        <p:xfrm>
          <a:off x="2063552" y="1031152"/>
          <a:ext cx="8136904" cy="4774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Стрелка вправо 8"/>
          <p:cNvSpPr/>
          <p:nvPr/>
        </p:nvSpPr>
        <p:spPr bwMode="auto">
          <a:xfrm rot="19482876" flipV="1">
            <a:off x="4132303" y="3177925"/>
            <a:ext cx="1139747" cy="4571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D53420-F9F2-4E5A-BAA8-7467D850EEA5}" type="slidenum">
              <a:rPr lang="ru-RU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900" y="6280197"/>
            <a:ext cx="1219306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9769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71D72CD-532D-4325-971A-48A24EC72AA1}" type="slidenum">
              <a:rPr lang="ru-RU" altLang="en-US" sz="1200">
                <a:solidFill>
                  <a:prstClr val="black"/>
                </a:solidFill>
                <a:latin typeface="Garamond" panose="02020404030301010803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altLang="en-US" sz="120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30" name="Схема 29"/>
          <p:cNvGraphicFramePr/>
          <p:nvPr>
            <p:extLst>
              <p:ext uri="{D42A27DB-BD31-4B8C-83A1-F6EECF244321}">
                <p14:modId xmlns:p14="http://schemas.microsoft.com/office/powerpoint/2010/main" val="2256430368"/>
              </p:ext>
            </p:extLst>
          </p:nvPr>
        </p:nvGraphicFramePr>
        <p:xfrm>
          <a:off x="4395044" y="4653136"/>
          <a:ext cx="2272354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8" name="Схема 27"/>
          <p:cNvGraphicFramePr/>
          <p:nvPr>
            <p:extLst>
              <p:ext uri="{D42A27DB-BD31-4B8C-83A1-F6EECF244321}">
                <p14:modId xmlns:p14="http://schemas.microsoft.com/office/powerpoint/2010/main" val="1577670723"/>
              </p:ext>
            </p:extLst>
          </p:nvPr>
        </p:nvGraphicFramePr>
        <p:xfrm>
          <a:off x="1840964" y="3442551"/>
          <a:ext cx="1942762" cy="320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1811973374"/>
              </p:ext>
            </p:extLst>
          </p:nvPr>
        </p:nvGraphicFramePr>
        <p:xfrm>
          <a:off x="5501119" y="2055652"/>
          <a:ext cx="1558999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2344917115"/>
              </p:ext>
            </p:extLst>
          </p:nvPr>
        </p:nvGraphicFramePr>
        <p:xfrm>
          <a:off x="1793875" y="332657"/>
          <a:ext cx="8601247" cy="678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2188015008"/>
              </p:ext>
            </p:extLst>
          </p:nvPr>
        </p:nvGraphicFramePr>
        <p:xfrm>
          <a:off x="1793875" y="1105392"/>
          <a:ext cx="1989850" cy="1459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366852076"/>
              </p:ext>
            </p:extLst>
          </p:nvPr>
        </p:nvGraphicFramePr>
        <p:xfrm>
          <a:off x="3842413" y="1546400"/>
          <a:ext cx="161216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27" name="Схема 26"/>
          <p:cNvGraphicFramePr/>
          <p:nvPr>
            <p:extLst>
              <p:ext uri="{D42A27DB-BD31-4B8C-83A1-F6EECF244321}">
                <p14:modId xmlns:p14="http://schemas.microsoft.com/office/powerpoint/2010/main" val="2002132131"/>
              </p:ext>
            </p:extLst>
          </p:nvPr>
        </p:nvGraphicFramePr>
        <p:xfrm>
          <a:off x="7106659" y="1071638"/>
          <a:ext cx="3300793" cy="5079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793875" y="2659128"/>
            <a:ext cx="1983639" cy="902176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prstClr val="black"/>
                </a:solidFill>
                <a:latin typeface="Times New Roman"/>
              </a:rPr>
              <a:t>установление нормативов </a:t>
            </a:r>
            <a:r>
              <a:rPr lang="ru-RU" sz="1200" b="1" dirty="0">
                <a:solidFill>
                  <a:prstClr val="black"/>
                </a:solidFill>
                <a:latin typeface="Times New Roman"/>
              </a:rPr>
              <a:t>диспансерного наблюдения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19858" y="4893937"/>
            <a:ext cx="1983639" cy="559212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Times New Roman"/>
              </a:rPr>
              <a:t>Расширение видов </a:t>
            </a:r>
            <a:r>
              <a:rPr lang="ru-RU" sz="1200" b="1" dirty="0" smtClean="0">
                <a:solidFill>
                  <a:prstClr val="black"/>
                </a:solidFill>
                <a:latin typeface="Times New Roman"/>
              </a:rPr>
              <a:t>ВМП</a:t>
            </a:r>
            <a:endParaRPr lang="ru-RU" sz="1200" b="1" dirty="0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574569" y="6286284"/>
            <a:ext cx="1219306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1108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846931"/>
          </a:xfrm>
        </p:spPr>
        <p:txBody>
          <a:bodyPr/>
          <a:lstStyle/>
          <a:p>
            <a:pPr algn="ctr"/>
            <a:r>
              <a:rPr lang="ru-RU" sz="2000" b="1" dirty="0"/>
              <a:t>Утвержденная стоимость Территориальной  программы ОМС Республики Алтай на 202</a:t>
            </a:r>
            <a:r>
              <a:rPr lang="en-US" sz="2000" b="1" dirty="0"/>
              <a:t>3</a:t>
            </a:r>
            <a:r>
              <a:rPr lang="ru-RU" sz="2000" b="1" dirty="0"/>
              <a:t> год, тыс. рублей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89809286"/>
              </p:ext>
            </p:extLst>
          </p:nvPr>
        </p:nvGraphicFramePr>
        <p:xfrm>
          <a:off x="789710" y="962803"/>
          <a:ext cx="5070764" cy="5346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D7C3AA-F76A-4DA1-A056-E92B7F134766}" type="slidenum">
              <a:rPr lang="ru-RU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042531"/>
              </p:ext>
            </p:extLst>
          </p:nvPr>
        </p:nvGraphicFramePr>
        <p:xfrm>
          <a:off x="6023992" y="953151"/>
          <a:ext cx="5378298" cy="5190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1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88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Виды и условия оказания медицинской помощи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Объем МП за счет средств ОМС РА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Норматив финансовых затрат на единицу объема МП, рублей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Всего по ПГГ ОМС, тыс. рублей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скорая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376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5 462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677,1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МП в амбулаторных условиях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222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528,3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проф. посещение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606 081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1 133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786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666,2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Посещение по неотложной помощи</a:t>
                      </a:r>
                      <a:endParaRPr lang="ru-RU" sz="7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119 872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1 278,97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153 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312,7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Обращение по заболеванию</a:t>
                      </a:r>
                      <a:endParaRPr lang="ru-RU" sz="7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396 844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868,71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1 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138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430,4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1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</a:t>
                      </a:r>
                      <a:r>
                        <a:rPr lang="ru-RU" sz="7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т.ч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тестирование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 </a:t>
                      </a:r>
                      <a:r>
                        <a:rPr lang="en-US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Covid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-19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61 159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663,74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40 593,7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Обращения по заболеванию по профилю «Медицинская реабилитация»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33 063,87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21 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689,9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Диспансерное наблюдение в АПП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58 102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2 107,14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122 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429,1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0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МП в условиях дневных стационаров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15 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065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41670,17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626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787,8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</a:t>
                      </a:r>
                      <a:r>
                        <a:rPr lang="ru-RU" sz="7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т.ч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по профилю «Онкология»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2 332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128 350,62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299 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313,7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8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</a:t>
                      </a:r>
                      <a:r>
                        <a:rPr lang="ru-RU" sz="7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т.ч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ЭКО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207 174,04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689,6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7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7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по профилю «Медицинская реабилитация»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1 204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68 921,53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918,6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6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МП в стационарных условиях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36536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66469,07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2 424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508,5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6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</a:t>
                      </a:r>
                      <a:r>
                        <a:rPr lang="ru-RU" sz="7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т.ч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по профилю «Онкология»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1910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169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832,93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324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380,9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</a:t>
                      </a:r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7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т.ч</a:t>
                      </a:r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 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профилю «Медицинская реабилитация»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72 251,51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990,8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Ведение дела СМО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068,2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665917"/>
                  </a:ext>
                </a:extLst>
              </a:tr>
              <a:tr h="304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на реализацию</a:t>
                      </a:r>
                      <a:r>
                        <a:rPr lang="ru-RU" sz="7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ТПОМС РА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5 785 479,3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28830" marB="288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205740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61" y="6309320"/>
            <a:ext cx="1219306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0759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92094" y="125663"/>
            <a:ext cx="11884177" cy="1399615"/>
          </a:xfrm>
          <a:prstGeom prst="rect">
            <a:avLst/>
          </a:prstGeom>
        </p:spPr>
        <p:txBody>
          <a:bodyPr vert="horz" wrap="square" lIns="0" tIns="14479" rIns="0" bIns="0" rtlCol="0">
            <a:spAutoFit/>
          </a:bodyPr>
          <a:lstStyle/>
          <a:p>
            <a:pPr marL="14480" algn="ctr">
              <a:lnSpc>
                <a:spcPts val="3627"/>
              </a:lnSpc>
              <a:spcBef>
                <a:spcPts val="114"/>
              </a:spcBef>
            </a:pPr>
            <a:r>
              <a:rPr lang="ru-RU" sz="3200" spc="18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Гарантии государства</a:t>
            </a:r>
            <a:br>
              <a:rPr lang="ru-RU" sz="3200" spc="18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ru-RU" sz="3200" spc="18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= </a:t>
            </a:r>
            <a:br>
              <a:rPr lang="ru-RU" sz="3200" spc="18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ru-RU" sz="3200" spc="18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Территориальная программа ОМС Республики Алтай </a:t>
            </a:r>
            <a:endParaRPr lang="ru-RU" sz="3200" spc="18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3497388" y="1787178"/>
            <a:ext cx="5694237" cy="102957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00000"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98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ПРЕДЕЛЬНЫЕ ОБЪЕМЫ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00000"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медицинской помощи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005E9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1294113" y="4783923"/>
            <a:ext cx="9803983" cy="15339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00000"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рамках Территориальной программы ОМС утверждаются объемы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00000"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медицинской помощи, которая оказывается застрахованным гражданам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00000"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медицинских организациях республики и за ее пределами.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00000"/>
              <a:buFont typeface="Arial" panose="020B0604020202020204" pitchFamily="34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646363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00000"/>
              <a:buFont typeface="Arial" panose="020B0604020202020204" pitchFamily="34" charset="0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(Реестр</a:t>
            </a:r>
            <a:r>
              <a:rPr kumimoji="0" lang="ru-RU" sz="2000" i="0" u="none" strike="noStrike" kern="1200" cap="none" spc="0" normalizeH="0" noProof="0" dirty="0" smtClean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МО             Официальный сайт ТФОМС РА)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rgbClr val="646363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srgbClr val="005E9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5E9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3497388" y="3498539"/>
            <a:ext cx="6656261" cy="102968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00000"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98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ПРЕДЕЛЬНЫЙ РАЗМЕР </a:t>
            </a:r>
          </a:p>
          <a:p>
            <a:pPr marL="0" marR="0" lvl="0" indent="0" algn="l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00000"/>
              <a:buFont typeface="Arial" panose="020B0604020202020204" pitchFamily="34" charset="0"/>
              <a:buNone/>
              <a:tabLst/>
              <a:defRPr/>
            </a:pPr>
            <a:r>
              <a:rPr lang="ru-RU" sz="3200" b="1" dirty="0">
                <a:solidFill>
                  <a:srgbClr val="64636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инансового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обеспечения</a:t>
            </a:r>
          </a:p>
          <a:p>
            <a:pPr marL="0" marR="0" lvl="0" indent="0" algn="l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00000"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005E9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Шестиугольник 10"/>
          <p:cNvSpPr/>
          <p:nvPr/>
        </p:nvSpPr>
        <p:spPr>
          <a:xfrm>
            <a:off x="2098711" y="1714227"/>
            <a:ext cx="1194312" cy="1029579"/>
          </a:xfrm>
          <a:prstGeom prst="hexagon">
            <a:avLst/>
          </a:prstGeom>
          <a:solidFill>
            <a:schemeClr val="bg1"/>
          </a:solidFill>
          <a:ln w="38100">
            <a:solidFill>
              <a:srgbClr val="007988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Шестиугольник 20"/>
          <p:cNvSpPr/>
          <p:nvPr/>
        </p:nvSpPr>
        <p:spPr>
          <a:xfrm>
            <a:off x="2148528" y="3498649"/>
            <a:ext cx="1194312" cy="1029579"/>
          </a:xfrm>
          <a:prstGeom prst="hexagon">
            <a:avLst/>
          </a:prstGeom>
          <a:solidFill>
            <a:schemeClr val="bg1"/>
          </a:solidFill>
          <a:ln w="38100">
            <a:solidFill>
              <a:srgbClr val="007988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899" y="1714227"/>
            <a:ext cx="935936" cy="93593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908" y="3551330"/>
            <a:ext cx="605626" cy="86378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84" y="4819851"/>
            <a:ext cx="968829" cy="968829"/>
          </a:xfrm>
          <a:prstGeom prst="rect">
            <a:avLst/>
          </a:prstGeom>
        </p:spPr>
      </p:pic>
      <p:sp>
        <p:nvSpPr>
          <p:cNvPr id="3" name="Стрелка вправо 2"/>
          <p:cNvSpPr/>
          <p:nvPr/>
        </p:nvSpPr>
        <p:spPr>
          <a:xfrm>
            <a:off x="4543425" y="6075402"/>
            <a:ext cx="723900" cy="3262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7622" y="6238507"/>
            <a:ext cx="1219306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5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D7C3AA-F76A-4DA1-A056-E92B7F134766}" type="slidenum">
              <a:rPr lang="ru-RU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74905"/>
            <a:ext cx="1097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Доля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межтерриториальных </a:t>
            </a:r>
            <a:r>
              <a:rPr lang="ru-RU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расчетов в ТПОМС 2020–2023 </a:t>
            </a:r>
            <a:r>
              <a:rPr lang="ru-RU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гг</a:t>
            </a:r>
            <a:r>
              <a:rPr lang="ru-RU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., тыс. рублей</a:t>
            </a:r>
            <a:endParaRPr lang="ru-RU" sz="2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7" name="Объект 1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6655349"/>
              </p:ext>
            </p:extLst>
          </p:nvPr>
        </p:nvGraphicFramePr>
        <p:xfrm>
          <a:off x="569495" y="989404"/>
          <a:ext cx="10902215" cy="4916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622" y="6267381"/>
            <a:ext cx="1219306" cy="38408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439342" y="1887997"/>
            <a:ext cx="664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5,7%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60946" y="1348913"/>
            <a:ext cx="664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6,1%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32791" y="1628949"/>
            <a:ext cx="664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6,5%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807567" y="1252373"/>
            <a:ext cx="664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6,6%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3982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Кра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Кра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Кра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36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Кра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662</Words>
  <Application>Microsoft Office PowerPoint</Application>
  <PresentationFormat>Широкоэкранный</PresentationFormat>
  <Paragraphs>174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6</vt:i4>
      </vt:variant>
    </vt:vector>
  </HeadingPairs>
  <TitlesOfParts>
    <vt:vector size="18" baseType="lpstr">
      <vt:lpstr>Arial</vt:lpstr>
      <vt:lpstr>Calibri</vt:lpstr>
      <vt:lpstr>Garamond</vt:lpstr>
      <vt:lpstr>Times New Roman</vt:lpstr>
      <vt:lpstr>Verdana</vt:lpstr>
      <vt:lpstr>Wingdings</vt:lpstr>
      <vt:lpstr>Край</vt:lpstr>
      <vt:lpstr>1_Край</vt:lpstr>
      <vt:lpstr>2_Край</vt:lpstr>
      <vt:lpstr>3_Край</vt:lpstr>
      <vt:lpstr>Office Theme</vt:lpstr>
      <vt:lpstr>4_Край</vt:lpstr>
      <vt:lpstr>Регистр застрахованных лиц </vt:lpstr>
      <vt:lpstr>Презентация PowerPoint</vt:lpstr>
      <vt:lpstr>Презентация PowerPoint</vt:lpstr>
      <vt:lpstr>Утвержденная стоимость Территориальной  программы ОМС Республики Алтай на 2023 год, тыс. рублей</vt:lpstr>
      <vt:lpstr>Гарантии государства  =  Территориальная программа ОМС Республики Алтай 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korchuganova</dc:creator>
  <cp:lastModifiedBy>korchuganova</cp:lastModifiedBy>
  <cp:revision>29</cp:revision>
  <dcterms:created xsi:type="dcterms:W3CDTF">2023-02-02T03:07:04Z</dcterms:created>
  <dcterms:modified xsi:type="dcterms:W3CDTF">2023-02-02T10:25:49Z</dcterms:modified>
</cp:coreProperties>
</file>