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  <p:sldMasterId id="2147484208" r:id="rId2"/>
    <p:sldMasterId id="2147484220" r:id="rId3"/>
    <p:sldMasterId id="2147484232" r:id="rId4"/>
    <p:sldMasterId id="2147484244" r:id="rId5"/>
    <p:sldMasterId id="2147484256" r:id="rId6"/>
  </p:sldMasterIdLst>
  <p:notesMasterIdLst>
    <p:notesMasterId r:id="rId19"/>
  </p:notesMasterIdLst>
  <p:sldIdLst>
    <p:sldId id="256" r:id="rId7"/>
    <p:sldId id="269" r:id="rId8"/>
    <p:sldId id="257" r:id="rId9"/>
    <p:sldId id="258" r:id="rId10"/>
    <p:sldId id="260" r:id="rId11"/>
    <p:sldId id="261" r:id="rId12"/>
    <p:sldId id="274" r:id="rId13"/>
    <p:sldId id="273" r:id="rId14"/>
    <p:sldId id="275" r:id="rId15"/>
    <p:sldId id="276" r:id="rId16"/>
    <p:sldId id="277" r:id="rId17"/>
    <p:sldId id="267" r:id="rId18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0.25</c:v>
                </c:pt>
                <c:pt idx="1">
                  <c:v>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B-4AFB-9BFC-EEA669123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87.15</c:v>
                </c:pt>
                <c:pt idx="1">
                  <c:v>6.31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BB-4AFB-9BFC-EEA669123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844676656"/>
        <c:axId val="844677832"/>
      </c:barChart>
      <c:catAx>
        <c:axId val="844676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4677832"/>
        <c:crosses val="autoZero"/>
        <c:auto val="1"/>
        <c:lblAlgn val="ctr"/>
        <c:lblOffset val="100"/>
        <c:noMultiLvlLbl val="0"/>
      </c:catAx>
      <c:valAx>
        <c:axId val="844677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67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0.17</c:v>
                </c:pt>
                <c:pt idx="1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E-41BD-925B-94D19ED374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150.29</c:v>
                </c:pt>
                <c:pt idx="1">
                  <c:v>8.93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E-41BD-925B-94D19ED37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844684104"/>
        <c:axId val="844684888"/>
      </c:barChart>
      <c:catAx>
        <c:axId val="844684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4684888"/>
        <c:crosses val="autoZero"/>
        <c:auto val="1"/>
        <c:lblAlgn val="ctr"/>
        <c:lblOffset val="100"/>
        <c:noMultiLvlLbl val="0"/>
      </c:catAx>
      <c:valAx>
        <c:axId val="844684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468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B53E2-B4FB-49AB-8807-F46CB913EC51}" type="doc">
      <dgm:prSet loTypeId="urn:microsoft.com/office/officeart/2005/8/layout/defaul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AFA3FF27-6781-447E-B93E-C98D6915F3FF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ru-RU" dirty="0"/>
            <a:t>23 КСГ</a:t>
          </a:r>
        </a:p>
      </dgm:t>
    </dgm:pt>
    <dgm:pt modelId="{B6D0BD3F-5EE4-486C-8C28-D971A0B5BD0D}" type="parTrans" cxnId="{FC5D033A-5925-4E34-9A4E-8B60D17B1CA8}">
      <dgm:prSet/>
      <dgm:spPr/>
      <dgm:t>
        <a:bodyPr/>
        <a:lstStyle/>
        <a:p>
          <a:endParaRPr lang="ru-RU"/>
        </a:p>
      </dgm:t>
    </dgm:pt>
    <dgm:pt modelId="{2DADB9B9-0AA9-42C5-B5A1-38F6F24CB491}" type="sibTrans" cxnId="{FC5D033A-5925-4E34-9A4E-8B60D17B1CA8}">
      <dgm:prSet/>
      <dgm:spPr/>
      <dgm:t>
        <a:bodyPr/>
        <a:lstStyle/>
        <a:p>
          <a:endParaRPr lang="ru-RU"/>
        </a:p>
      </dgm:t>
    </dgm:pt>
    <dgm:pt modelId="{331244D4-1238-43F3-92C9-41BD08F32671}" type="pres">
      <dgm:prSet presAssocID="{723B53E2-B4FB-49AB-8807-F46CB913EC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50084D-E90B-4D8C-8FBE-E78EC9E65999}" type="pres">
      <dgm:prSet presAssocID="{AFA3FF27-6781-447E-B93E-C98D6915F3F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0D72A-C614-4D18-B587-58D8C5CB7E48}" type="presOf" srcId="{723B53E2-B4FB-49AB-8807-F46CB913EC51}" destId="{331244D4-1238-43F3-92C9-41BD08F32671}" srcOrd="0" destOrd="0" presId="urn:microsoft.com/office/officeart/2005/8/layout/default"/>
    <dgm:cxn modelId="{6F9BA9D7-901A-4E03-A8EA-EC0913B3E6C7}" type="presOf" srcId="{AFA3FF27-6781-447E-B93E-C98D6915F3FF}" destId="{5C50084D-E90B-4D8C-8FBE-E78EC9E65999}" srcOrd="0" destOrd="0" presId="urn:microsoft.com/office/officeart/2005/8/layout/default"/>
    <dgm:cxn modelId="{FC5D033A-5925-4E34-9A4E-8B60D17B1CA8}" srcId="{723B53E2-B4FB-49AB-8807-F46CB913EC51}" destId="{AFA3FF27-6781-447E-B93E-C98D6915F3FF}" srcOrd="0" destOrd="0" parTransId="{B6D0BD3F-5EE4-486C-8C28-D971A0B5BD0D}" sibTransId="{2DADB9B9-0AA9-42C5-B5A1-38F6F24CB491}"/>
    <dgm:cxn modelId="{57B4F81C-5D4F-48DE-8FAF-63722BC2DD8F}" type="presParOf" srcId="{331244D4-1238-43F3-92C9-41BD08F32671}" destId="{5C50084D-E90B-4D8C-8FBE-E78EC9E6599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084D-E90B-4D8C-8FBE-E78EC9E65999}">
      <dsp:nvSpPr>
        <dsp:cNvPr id="0" name=""/>
        <dsp:cNvSpPr/>
      </dsp:nvSpPr>
      <dsp:spPr>
        <a:xfrm>
          <a:off x="0" y="144325"/>
          <a:ext cx="1183447" cy="7100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23 КСГ</a:t>
          </a:r>
        </a:p>
      </dsp:txBody>
      <dsp:txXfrm>
        <a:off x="0" y="144325"/>
        <a:ext cx="1183447" cy="71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15E8-0564-40C1-BB3F-3A573762DEFF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03DDF-9544-4677-A02D-B43DE4C9C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7</a:t>
            </a:fld>
            <a:endParaRPr lang="ru-RU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10</a:t>
            </a:fld>
            <a:endParaRPr lang="ru-RU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02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Clr>
                <a:prstClr val="black"/>
              </a:buClr>
              <a:buSzPct val="25000"/>
              <a:buFont typeface="Calibri"/>
              <a:buNone/>
            </a:pPr>
            <a:fld id="{00000000-1234-1234-1234-123412341234}" type="slidenum">
              <a:rPr lang="ru-RU" smtClean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Clr>
                  <a:prstClr val="black"/>
                </a:buClr>
                <a:buSzPct val="25000"/>
                <a:buFont typeface="Calibri"/>
                <a:buNone/>
              </a:pPr>
              <a:t>11</a:t>
            </a:fld>
            <a:endParaRPr lang="ru-RU" dirty="0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42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0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2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2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5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3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4F5-0032-429C-A668-B393D2A0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4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3C1-BC6D-4C8F-8D11-ACB0F6FED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2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9A4-6033-40E9-8875-7EA75A6AB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489-2C1E-473E-8380-0CF4B6EF43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07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2FB-39CF-4AC2-BE2F-1AD1DFDD0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42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4E06-6936-4096-8EE4-1B51FD7D3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77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760E-6EAB-451F-ACD3-98CD5B834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33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388C-7047-487E-BB16-204269B68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3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E98B-BDE1-41DE-90C2-CBC293E1C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F4A-17CF-478A-BB61-ADC73A9FF2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87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407-4805-4418-AF18-05C806D9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4F5-0032-429C-A668-B393D2A0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73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3C1-BC6D-4C8F-8D11-ACB0F6FED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44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9A4-6033-40E9-8875-7EA75A6AB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6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489-2C1E-473E-8380-0CF4B6EF43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88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2FB-39CF-4AC2-BE2F-1AD1DFDD0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1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28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4E06-6936-4096-8EE4-1B51FD7D3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0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760E-6EAB-451F-ACD3-98CD5B834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388C-7047-487E-BB16-204269B68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92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E98B-BDE1-41DE-90C2-CBC293E1C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36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F4A-17CF-478A-BB61-ADC73A9FF2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7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407-4805-4418-AF18-05C806D9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1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4F5-0032-429C-A668-B393D2A0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29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3C1-BC6D-4C8F-8D11-ACB0F6FED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9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9A4-6033-40E9-8875-7EA75A6AB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9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489-2C1E-473E-8380-0CF4B6EF43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7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5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2FB-39CF-4AC2-BE2F-1AD1DFDD0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3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4E06-6936-4096-8EE4-1B51FD7D3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75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760E-6EAB-451F-ACD3-98CD5B834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7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388C-7047-487E-BB16-204269B68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14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E98B-BDE1-41DE-90C2-CBC293E1C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84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F4A-17CF-478A-BB61-ADC73A9FF2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09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407-4805-4418-AF18-05C806D9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58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4F5-0032-429C-A668-B393D2A0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46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3C1-BC6D-4C8F-8D11-ACB0F6FED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46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9A4-6033-40E9-8875-7EA75A6AB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3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43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489-2C1E-473E-8380-0CF4B6EF43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006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2FB-39CF-4AC2-BE2F-1AD1DFDD0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8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4E06-6936-4096-8EE4-1B51FD7D3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24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760E-6EAB-451F-ACD3-98CD5B834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388C-7047-487E-BB16-204269B68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30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E98B-BDE1-41DE-90C2-CBC293E1C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3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F4A-17CF-478A-BB61-ADC73A9FF2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71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407-4805-4418-AF18-05C806D9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36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67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E4F5-0032-429C-A668-B393D2A0C5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9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3C1-BC6D-4C8F-8D11-ACB0F6FED3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856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89A4-6033-40E9-8875-7EA75A6ABB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85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3489-2C1E-473E-8380-0CF4B6EF43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1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67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F2FB-39CF-4AC2-BE2F-1AD1DFDD06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147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4E06-6936-4096-8EE4-1B51FD7D3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44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760E-6EAB-451F-ACD3-98CD5B834F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97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388C-7047-487E-BB16-204269B68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10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67"/>
            </a:lvl2pPr>
            <a:lvl3pPr marL="914332" indent="0">
              <a:buNone/>
              <a:defRPr sz="1200"/>
            </a:lvl3pPr>
            <a:lvl4pPr marL="1371498" indent="0">
              <a:buNone/>
              <a:defRPr sz="1067"/>
            </a:lvl4pPr>
            <a:lvl5pPr marL="1828664" indent="0">
              <a:buNone/>
              <a:defRPr sz="1067"/>
            </a:lvl5pPr>
            <a:lvl6pPr marL="2285830" indent="0">
              <a:buNone/>
              <a:defRPr sz="1067"/>
            </a:lvl6pPr>
            <a:lvl7pPr marL="2742994" indent="0">
              <a:buNone/>
              <a:defRPr sz="1067"/>
            </a:lvl7pPr>
            <a:lvl8pPr marL="3200160" indent="0">
              <a:buNone/>
              <a:defRPr sz="1067"/>
            </a:lvl8pPr>
            <a:lvl9pPr marL="3657327" indent="0">
              <a:buNone/>
              <a:defRPr sz="106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E98B-BDE1-41DE-90C2-CBC293E1C2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F4A-17CF-478A-BB61-ADC73A9FF2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69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407-4805-4418-AF18-05C806D924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1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9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1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A77F-7C16-4A23-8C4D-CC159B0689A8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5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C3F931D0-4387-4EC7-807C-B32EEE5B2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1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C3F931D0-4387-4EC7-807C-B32EEE5B2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9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C3F931D0-4387-4EC7-807C-B32EEE5B2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C3F931D0-4387-4EC7-807C-B32EEE5B2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C3F931D0-4387-4EC7-807C-B32EEE5B29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02.02.2023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CAC48D7-4F4B-4B04-BC17-41C34ED25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8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4" y="504824"/>
            <a:ext cx="4905375" cy="482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3317" y="268503"/>
            <a:ext cx="6303233" cy="31310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оплате медицинской помощи 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175" y="4841017"/>
            <a:ext cx="5667375" cy="130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по экономическим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ТФОМС РА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О.Ю.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Носкова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февраля  2023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196563" y="141424"/>
            <a:ext cx="1179887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 ХРОНИЧЕСКОГО ВИРУСНОГО ГЕПАТИТА C </a:t>
            </a:r>
          </a:p>
          <a:p>
            <a:pPr algn="ctr" defTabSz="914332">
              <a:defRPr/>
            </a:pPr>
            <a:r>
              <a:rPr lang="ru-RU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ДНЕВНОГО СТАЦИОНАРА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61B69-E757-7A63-7EAB-5AA3F78C50E2}"/>
              </a:ext>
            </a:extLst>
          </p:cNvPr>
          <p:cNvSpPr txBox="1"/>
          <p:nvPr/>
        </p:nvSpPr>
        <p:spPr>
          <a:xfrm>
            <a:off x="540436" y="986932"/>
            <a:ext cx="459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 на 2022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BD9BB7-415B-1FA1-F234-835B1605BD73}"/>
              </a:ext>
            </a:extLst>
          </p:cNvPr>
          <p:cNvSpPr txBox="1"/>
          <p:nvPr/>
        </p:nvSpPr>
        <p:spPr>
          <a:xfrm>
            <a:off x="5791914" y="940141"/>
            <a:ext cx="6203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 на 2023 год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E3FC3C6-CBDE-9939-B8B5-335D5FAE5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4481"/>
              </p:ext>
            </p:extLst>
          </p:nvPr>
        </p:nvGraphicFramePr>
        <p:xfrm>
          <a:off x="359240" y="1447666"/>
          <a:ext cx="5170704" cy="173985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0510">
                  <a:extLst>
                    <a:ext uri="{9D8B030D-6E8A-4147-A177-3AD203B41FA5}">
                      <a16:colId xmlns:a16="http://schemas.microsoft.com/office/drawing/2014/main" val="3561658313"/>
                    </a:ext>
                  </a:extLst>
                </a:gridCol>
                <a:gridCol w="2641886">
                  <a:extLst>
                    <a:ext uri="{9D8B030D-6E8A-4147-A177-3AD203B41FA5}">
                      <a16:colId xmlns:a16="http://schemas.microsoft.com/office/drawing/2014/main" val="3871756601"/>
                    </a:ext>
                  </a:extLst>
                </a:gridCol>
                <a:gridCol w="473301">
                  <a:extLst>
                    <a:ext uri="{9D8B030D-6E8A-4147-A177-3AD203B41FA5}">
                      <a16:colId xmlns:a16="http://schemas.microsoft.com/office/drawing/2014/main" val="1505294179"/>
                    </a:ext>
                  </a:extLst>
                </a:gridCol>
                <a:gridCol w="1265007">
                  <a:extLst>
                    <a:ext uri="{9D8B030D-6E8A-4147-A177-3AD203B41FA5}">
                      <a16:colId xmlns:a16="http://schemas.microsoft.com/office/drawing/2014/main" val="1816148290"/>
                    </a:ext>
                  </a:extLst>
                </a:gridCol>
              </a:tblGrid>
              <a:tr h="48001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КСГ</a:t>
                      </a:r>
                      <a:endParaRPr lang="en-US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КСГ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Расчетная стоимость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506810627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ds12.010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1)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68 186,5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98413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ds12.011</a:t>
                      </a:r>
                      <a:endParaRPr lang="en-US" sz="15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2)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308 926,8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9280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197CD60-5EDB-CEE6-75B3-EE2EE28C5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47467"/>
              </p:ext>
            </p:extLst>
          </p:nvPr>
        </p:nvGraphicFramePr>
        <p:xfrm>
          <a:off x="5695408" y="1447665"/>
          <a:ext cx="6088594" cy="23869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42575">
                  <a:extLst>
                    <a:ext uri="{9D8B030D-6E8A-4147-A177-3AD203B41FA5}">
                      <a16:colId xmlns:a16="http://schemas.microsoft.com/office/drawing/2014/main" val="3561658313"/>
                    </a:ext>
                  </a:extLst>
                </a:gridCol>
                <a:gridCol w="2766979">
                  <a:extLst>
                    <a:ext uri="{9D8B030D-6E8A-4147-A177-3AD203B41FA5}">
                      <a16:colId xmlns:a16="http://schemas.microsoft.com/office/drawing/2014/main" val="3871756601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1505294179"/>
                    </a:ext>
                  </a:extLst>
                </a:gridCol>
                <a:gridCol w="1271451">
                  <a:extLst>
                    <a:ext uri="{9D8B030D-6E8A-4147-A177-3AD203B41FA5}">
                      <a16:colId xmlns:a16="http://schemas.microsoft.com/office/drawing/2014/main" val="1816148290"/>
                    </a:ext>
                  </a:extLst>
                </a:gridCol>
                <a:gridCol w="828617">
                  <a:extLst>
                    <a:ext uri="{9D8B030D-6E8A-4147-A177-3AD203B41FA5}">
                      <a16:colId xmlns:a16="http://schemas.microsoft.com/office/drawing/2014/main" val="988361708"/>
                    </a:ext>
                  </a:extLst>
                </a:gridCol>
              </a:tblGrid>
              <a:tr h="646149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КСГ</a:t>
                      </a:r>
                      <a:endParaRPr lang="en-US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КСГ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КЗ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Расчетная стоимость</a:t>
                      </a:r>
                      <a:endParaRPr lang="ru-RU" sz="15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ЗП </a:t>
                      </a:r>
                      <a:br>
                        <a:rPr lang="ru-RU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прочих расходов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10627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1)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90 174,6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10,88%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98413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ds12.013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2)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9,07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136 313,9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7,36%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09280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ds12.014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3)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12,91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194 025,7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5,17%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793471"/>
                  </a:ext>
                </a:extLst>
              </a:tr>
              <a:tr h="435205"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5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ds12.015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хронического вирусного гепатита C (уровень 4)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18,77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282 096,2 </a:t>
                      </a:r>
                      <a:r>
                        <a:rPr lang="ru-RU" sz="15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3,57%</a:t>
                      </a:r>
                      <a:endParaRPr lang="en-US" sz="15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79829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id="{0D8D0135-F3ED-FB61-8482-F1AA2C572CF1}"/>
              </a:ext>
            </a:extLst>
          </p:cNvPr>
          <p:cNvSpPr/>
          <p:nvPr/>
        </p:nvSpPr>
        <p:spPr>
          <a:xfrm>
            <a:off x="421181" y="4003605"/>
            <a:ext cx="11484539" cy="1349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32">
              <a:lnSpc>
                <a:spcPct val="150000"/>
              </a:lnSpc>
            </a:pPr>
            <a:r>
              <a:rPr lang="ru-RU" sz="14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</a:t>
            </a:r>
            <a:r>
              <a:rPr lang="ru-RU" sz="1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КСГ осуществлялась в зависимости от назначения лекарственных препаратов </a:t>
            </a:r>
            <a:r>
              <a:rPr lang="ru-RU" sz="14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пегилированных</a:t>
            </a:r>
            <a:r>
              <a:rPr lang="ru-RU" sz="1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интерферонов или препаратов прямого противовирусного действия</a:t>
            </a:r>
          </a:p>
          <a:p>
            <a:pPr algn="just" defTabSz="914332">
              <a:lnSpc>
                <a:spcPct val="150000"/>
              </a:lnSpc>
            </a:pPr>
            <a:r>
              <a:rPr lang="ru-RU" sz="14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</a:t>
            </a:r>
            <a:r>
              <a:rPr lang="ru-RU" sz="1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схемы лечения (</a:t>
            </a:r>
            <a:r>
              <a:rPr lang="ru-RU" sz="14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схем лекарственной терапии</a:t>
            </a:r>
            <a:r>
              <a:rPr lang="ru-RU" sz="1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186CC3-952E-F905-79BC-F8A70B42E24D}"/>
              </a:ext>
            </a:extLst>
          </p:cNvPr>
          <p:cNvSpPr/>
          <p:nvPr/>
        </p:nvSpPr>
        <p:spPr>
          <a:xfrm>
            <a:off x="387019" y="5683452"/>
            <a:ext cx="11608419" cy="617455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сохранить доступность лечения пациентов с гепатитом С на уровне </a:t>
            </a:r>
            <a:r>
              <a:rPr lang="ru-RU" sz="21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21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достигнутого в 2022 году</a:t>
            </a: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4715C0FB-5FFB-6C3F-141E-4B8ED3A7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693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333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333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0" y="18030"/>
            <a:ext cx="1158743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ru-RU" sz="2133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2133" b="1" kern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133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ПО КСГ В 2023 ГОДУ</a:t>
            </a:r>
          </a:p>
        </p:txBody>
      </p:sp>
      <p:sp>
        <p:nvSpPr>
          <p:cNvPr id="51" name="Скругленный прямоугольник 6">
            <a:extLst>
              <a:ext uri="{FF2B5EF4-FFF2-40B4-BE49-F238E27FC236}">
                <a16:creationId xmlns:a16="http://schemas.microsoft.com/office/drawing/2014/main" id="{92440D0A-6D47-4F78-BF1E-D7454926103E}"/>
              </a:ext>
            </a:extLst>
          </p:cNvPr>
          <p:cNvSpPr/>
          <p:nvPr/>
        </p:nvSpPr>
        <p:spPr>
          <a:xfrm>
            <a:off x="407554" y="548060"/>
            <a:ext cx="11553838" cy="396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/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новой КСГ 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st02.014 «Слинговые операции при недержании мочи» с КЗ = 3,85 и </a:t>
            </a:r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стоимостью 100,0 тыс. рублей  </a:t>
            </a:r>
            <a:endParaRPr lang="ru-RU" sz="13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">
            <a:extLst>
              <a:ext uri="{FF2B5EF4-FFF2-40B4-BE49-F238E27FC236}">
                <a16:creationId xmlns:a16="http://schemas.microsoft.com/office/drawing/2014/main" id="{CE2737DE-1AD6-4449-90CE-FC0D8B413EA9}"/>
              </a:ext>
            </a:extLst>
          </p:cNvPr>
          <p:cNvSpPr/>
          <p:nvPr/>
        </p:nvSpPr>
        <p:spPr>
          <a:xfrm>
            <a:off x="405101" y="3110335"/>
            <a:ext cx="11555991" cy="1370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914332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оплаты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иммунизации против респираторно-синцитиальной вирусной инфекции 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возраста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332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В стационарных условиях: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дневного стационара</a:t>
            </a:r>
          </a:p>
        </p:txBody>
      </p:sp>
      <p:sp>
        <p:nvSpPr>
          <p:cNvPr id="35" name="Скругленный прямоугольник 6">
            <a:extLst>
              <a:ext uri="{FF2B5EF4-FFF2-40B4-BE49-F238E27FC236}">
                <a16:creationId xmlns:a16="http://schemas.microsoft.com/office/drawing/2014/main" id="{B9622F61-7C28-453D-B996-D20EBD3D670F}"/>
              </a:ext>
            </a:extLst>
          </p:cNvPr>
          <p:cNvSpPr/>
          <p:nvPr/>
        </p:nvSpPr>
        <p:spPr>
          <a:xfrm>
            <a:off x="161927" y="1008289"/>
            <a:ext cx="11799166" cy="20484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32"/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относительной затратоемкости </a:t>
            </a:r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КСГ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4DFF5-C327-4A51-9208-A5B544027CBC}"/>
              </a:ext>
            </a:extLst>
          </p:cNvPr>
          <p:cNvSpPr txBox="1"/>
          <p:nvPr/>
        </p:nvSpPr>
        <p:spPr>
          <a:xfrm>
            <a:off x="161926" y="1294364"/>
            <a:ext cx="4762880" cy="15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случаев проведения антимикробной терапии инфекций, вызванных полирезистентными микроорганизмами:</a:t>
            </a:r>
          </a:p>
          <a:p>
            <a:pPr defTabSz="914332"/>
            <a:endParaRPr lang="en-US" sz="66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st36.013</a:t>
            </a:r>
            <a:endParaRPr lang="ru-RU" sz="13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st36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014</a:t>
            </a:r>
            <a:endParaRPr lang="ru-RU" sz="13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endParaRPr lang="ru-RU" sz="10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st37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015</a:t>
            </a:r>
            <a:endParaRPr lang="ru-RU" sz="13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0F6E2C8-BEC3-42E7-A887-D4BF8CED45D6}"/>
              </a:ext>
            </a:extLst>
          </p:cNvPr>
          <p:cNvGrpSpPr/>
          <p:nvPr/>
        </p:nvGrpSpPr>
        <p:grpSpPr>
          <a:xfrm>
            <a:off x="1050689" y="1799596"/>
            <a:ext cx="2402377" cy="1013344"/>
            <a:chOff x="6261008" y="2406650"/>
            <a:chExt cx="1775525" cy="781139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A70A7514-723D-4E52-8AE2-7930CD3EA68C}"/>
                </a:ext>
              </a:extLst>
            </p:cNvPr>
            <p:cNvSpPr/>
            <p:nvPr/>
          </p:nvSpPr>
          <p:spPr>
            <a:xfrm>
              <a:off x="6261008" y="2406650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1,61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29194CA-7170-41EB-83B3-145B5E769708}"/>
                </a:ext>
              </a:extLst>
            </p:cNvPr>
            <p:cNvSpPr/>
            <p:nvPr/>
          </p:nvSpPr>
          <p:spPr>
            <a:xfrm>
              <a:off x="7344383" y="2406650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1,67</a:t>
              </a: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8C0B7B6B-D160-4693-9016-B0F78A054FB6}"/>
                </a:ext>
              </a:extLst>
            </p:cNvPr>
            <p:cNvCxnSpPr/>
            <p:nvPr/>
          </p:nvCxnSpPr>
          <p:spPr>
            <a:xfrm>
              <a:off x="6970577" y="2489200"/>
              <a:ext cx="331831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F895032-49AC-40A8-8EC9-D3AC11E07BBC}"/>
                </a:ext>
              </a:extLst>
            </p:cNvPr>
            <p:cNvSpPr/>
            <p:nvPr/>
          </p:nvSpPr>
          <p:spPr>
            <a:xfrm>
              <a:off x="6261008" y="2707111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3,89</a:t>
              </a: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4388F8C3-E7AD-40FE-8F24-7B4E589A828F}"/>
                </a:ext>
              </a:extLst>
            </p:cNvPr>
            <p:cNvSpPr/>
            <p:nvPr/>
          </p:nvSpPr>
          <p:spPr>
            <a:xfrm>
              <a:off x="7344383" y="2707111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3,23</a:t>
              </a:r>
            </a:p>
          </p:txBody>
        </p: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3BE88C44-95D5-4CBF-84B4-75D148D8E9E8}"/>
                </a:ext>
              </a:extLst>
            </p:cNvPr>
            <p:cNvCxnSpPr/>
            <p:nvPr/>
          </p:nvCxnSpPr>
          <p:spPr>
            <a:xfrm>
              <a:off x="6970577" y="2789661"/>
              <a:ext cx="331831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3C4C0F67-F641-4B8C-AA6E-B4BDFE76C928}"/>
                </a:ext>
              </a:extLst>
            </p:cNvPr>
            <p:cNvSpPr/>
            <p:nvPr/>
          </p:nvSpPr>
          <p:spPr>
            <a:xfrm>
              <a:off x="6261008" y="3011783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10,54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872BCCBD-D01F-4087-A8DE-23CEE9BCAE6C}"/>
                </a:ext>
              </a:extLst>
            </p:cNvPr>
            <p:cNvSpPr/>
            <p:nvPr/>
          </p:nvSpPr>
          <p:spPr>
            <a:xfrm>
              <a:off x="7344383" y="3022689"/>
              <a:ext cx="692150" cy="165100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9,91</a:t>
              </a:r>
            </a:p>
          </p:txBody>
        </p: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873751E0-F7CA-4E9F-9D9A-6B5A3BED94B8}"/>
                </a:ext>
              </a:extLst>
            </p:cNvPr>
            <p:cNvCxnSpPr/>
            <p:nvPr/>
          </p:nvCxnSpPr>
          <p:spPr>
            <a:xfrm>
              <a:off x="6970577" y="3094333"/>
              <a:ext cx="331831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Скругленный прямоугольник 6">
            <a:extLst>
              <a:ext uri="{FF2B5EF4-FFF2-40B4-BE49-F238E27FC236}">
                <a16:creationId xmlns:a16="http://schemas.microsoft.com/office/drawing/2014/main" id="{308A56FE-9DEE-435B-AAA8-FACDAF77FB57}"/>
              </a:ext>
            </a:extLst>
          </p:cNvPr>
          <p:cNvSpPr/>
          <p:nvPr/>
        </p:nvSpPr>
        <p:spPr>
          <a:xfrm>
            <a:off x="401307" y="4534620"/>
            <a:ext cx="11555991" cy="567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32"/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 отдельную КСГ </a:t>
            </a:r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36.024 «Радиойодтерапия» </a:t>
            </a:r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оптимальной длительностью лечения 3 дня и менее 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услуги </a:t>
            </a:r>
            <a:r>
              <a:rPr lang="en-US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A07.30.011</a:t>
            </a:r>
            <a:r>
              <a: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«Радиойодтерапия» с КЗ = 2,46 и </a:t>
            </a:r>
            <a:r>
              <a:rPr lang="ru-RU" sz="1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стоимостью 63,9 тыс. рублей </a:t>
            </a:r>
            <a:endParaRPr lang="ru-RU" sz="13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6">
            <a:extLst>
              <a:ext uri="{FF2B5EF4-FFF2-40B4-BE49-F238E27FC236}">
                <a16:creationId xmlns:a16="http://schemas.microsoft.com/office/drawing/2014/main" id="{7D45F619-6E2A-4638-AF33-8938CE492CD5}"/>
              </a:ext>
            </a:extLst>
          </p:cNvPr>
          <p:cNvSpPr/>
          <p:nvPr/>
        </p:nvSpPr>
        <p:spPr>
          <a:xfrm>
            <a:off x="388619" y="5189575"/>
            <a:ext cx="11555991" cy="1602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перечень заболеваний, состояний (групп заболеваний, состояний) к которым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коэффициент уровня медицинских организаций:</a:t>
            </a:r>
          </a:p>
          <a:p>
            <a:pPr marL="228594" indent="-228594" defTabSz="914332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посттрансплантационный период после пересадки костного мозга</a:t>
            </a:r>
          </a:p>
          <a:p>
            <a:pPr marL="228594" indent="-228594" defTabSz="914332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на органе зрения (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факоэмульсификация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имплантацией ИОЛ)</a:t>
            </a:r>
          </a:p>
          <a:p>
            <a:pPr marL="228594" indent="-228594" defTabSz="914332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продолжительная медицинская реабилитация пациентов с заболеваниями центральной нервной системы, с заболеваниями опорно-двигательного аппарата и периферической нервной системы (сестринский уход)</a:t>
            </a:r>
          </a:p>
          <a:p>
            <a:pPr marL="228594" indent="-228594" defTabSz="914332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521C1141-DFF9-BFA8-DDFE-CADCCCCB8533}"/>
              </a:ext>
            </a:extLst>
          </p:cNvPr>
          <p:cNvGrpSpPr/>
          <p:nvPr/>
        </p:nvGrpSpPr>
        <p:grpSpPr>
          <a:xfrm>
            <a:off x="4455460" y="1294366"/>
            <a:ext cx="4431745" cy="769442"/>
            <a:chOff x="6188702" y="948437"/>
            <a:chExt cx="3323809" cy="57708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8D92F6-EFC5-1295-78EF-A9125E920ECA}"/>
                </a:ext>
              </a:extLst>
            </p:cNvPr>
            <p:cNvSpPr txBox="1"/>
            <p:nvPr/>
          </p:nvSpPr>
          <p:spPr>
            <a:xfrm>
              <a:off x="6188702" y="948437"/>
              <a:ext cx="3323809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случаев проведения экстракорпоральной мембранной оксигенации:</a:t>
              </a:r>
            </a:p>
            <a:p>
              <a:pPr defTabSz="914332"/>
              <a:endParaRPr lang="en-US" sz="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332"/>
              <a:r>
                <a:rPr lang="en-US" sz="13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st36.011</a:t>
              </a:r>
              <a:endParaRPr lang="ru-RU" sz="1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53927222-C621-FE9E-F620-A9670B4045E1}"/>
                </a:ext>
              </a:extLst>
            </p:cNvPr>
            <p:cNvSpPr/>
            <p:nvPr/>
          </p:nvSpPr>
          <p:spPr>
            <a:xfrm>
              <a:off x="6857308" y="1323855"/>
              <a:ext cx="702386" cy="16063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15,57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1322698A-AD93-2515-5867-E89128D689B7}"/>
                </a:ext>
              </a:extLst>
            </p:cNvPr>
            <p:cNvSpPr/>
            <p:nvPr/>
          </p:nvSpPr>
          <p:spPr>
            <a:xfrm>
              <a:off x="7956705" y="1323855"/>
              <a:ext cx="702386" cy="16063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40,00</a:t>
              </a:r>
            </a:p>
          </p:txBody>
        </p: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214ABE64-070F-3835-949F-75D901398D3A}"/>
                </a:ext>
              </a:extLst>
            </p:cNvPr>
            <p:cNvCxnSpPr/>
            <p:nvPr/>
          </p:nvCxnSpPr>
          <p:spPr>
            <a:xfrm>
              <a:off x="7577371" y="1404172"/>
              <a:ext cx="33673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F630E06-583B-3249-F8F1-3FD31AC2973F}"/>
              </a:ext>
            </a:extLst>
          </p:cNvPr>
          <p:cNvGrpSpPr/>
          <p:nvPr/>
        </p:nvGrpSpPr>
        <p:grpSpPr>
          <a:xfrm>
            <a:off x="8639630" y="1287760"/>
            <a:ext cx="3846620" cy="680659"/>
            <a:chOff x="6627545" y="851223"/>
            <a:chExt cx="2884965" cy="59772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50EC01D-19B4-1F16-E020-4E1106AE8537}"/>
                </a:ext>
              </a:extLst>
            </p:cNvPr>
            <p:cNvSpPr txBox="1"/>
            <p:nvPr/>
          </p:nvSpPr>
          <p:spPr>
            <a:xfrm>
              <a:off x="6627545" y="851223"/>
              <a:ext cx="2884965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32"/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оплаты отдельных хирургических </a:t>
              </a:r>
              <a:b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вмешательств по профилю «офтальмология»:</a:t>
              </a:r>
            </a:p>
            <a:p>
              <a:pPr defTabSz="914332"/>
              <a:endParaRPr lang="en-US" sz="6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14332"/>
              <a:r>
                <a:rPr lang="en-US" sz="13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ru-RU" sz="1333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21.006</a:t>
              </a:r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FCE34C1E-E10D-0CB3-4D32-EED440966DB0}"/>
                </a:ext>
              </a:extLst>
            </p:cNvPr>
            <p:cNvSpPr/>
            <p:nvPr/>
          </p:nvSpPr>
          <p:spPr>
            <a:xfrm>
              <a:off x="7210237" y="1262211"/>
              <a:ext cx="702386" cy="16063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2,30</a:t>
              </a: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2F4575BF-1C2E-7005-B8CB-AC6547E6AFE8}"/>
                </a:ext>
              </a:extLst>
            </p:cNvPr>
            <p:cNvSpPr/>
            <p:nvPr/>
          </p:nvSpPr>
          <p:spPr>
            <a:xfrm>
              <a:off x="8342375" y="1288316"/>
              <a:ext cx="702386" cy="16063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3,29</a:t>
              </a:r>
            </a:p>
          </p:txBody>
        </p:sp>
        <p:cxnSp>
          <p:nvCxnSpPr>
            <p:cNvPr id="65" name="Прямая со стрелкой 64">
              <a:extLst>
                <a:ext uri="{FF2B5EF4-FFF2-40B4-BE49-F238E27FC236}">
                  <a16:creationId xmlns:a16="http://schemas.microsoft.com/office/drawing/2014/main" id="{1BBDC362-4FF5-8220-49FE-049C4379CB84}"/>
                </a:ext>
              </a:extLst>
            </p:cNvPr>
            <p:cNvCxnSpPr/>
            <p:nvPr/>
          </p:nvCxnSpPr>
          <p:spPr>
            <a:xfrm>
              <a:off x="7931757" y="1315815"/>
              <a:ext cx="33673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1C877E1E-A31B-6699-80B4-943AEA25AC7A}"/>
              </a:ext>
            </a:extLst>
          </p:cNvPr>
          <p:cNvGrpSpPr/>
          <p:nvPr/>
        </p:nvGrpSpPr>
        <p:grpSpPr>
          <a:xfrm>
            <a:off x="628748" y="3651073"/>
            <a:ext cx="4296056" cy="630404"/>
            <a:chOff x="6261009" y="2434531"/>
            <a:chExt cx="1927198" cy="485945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58EE2E88-65D4-50A7-900E-82FFF4AD1111}"/>
                </a:ext>
              </a:extLst>
            </p:cNvPr>
            <p:cNvSpPr/>
            <p:nvPr/>
          </p:nvSpPr>
          <p:spPr>
            <a:xfrm>
              <a:off x="6829069" y="2434531"/>
              <a:ext cx="377638" cy="18737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1,52</a:t>
              </a: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2AC5761-8D68-20A8-507A-08F477CE2505}"/>
                </a:ext>
              </a:extLst>
            </p:cNvPr>
            <p:cNvSpPr/>
            <p:nvPr/>
          </p:nvSpPr>
          <p:spPr>
            <a:xfrm>
              <a:off x="6261009" y="2609000"/>
              <a:ext cx="412344" cy="170649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2,61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9115C26E-887F-54BF-8787-FAE0ED2B01F9}"/>
                </a:ext>
              </a:extLst>
            </p:cNvPr>
            <p:cNvSpPr/>
            <p:nvPr/>
          </p:nvSpPr>
          <p:spPr>
            <a:xfrm>
              <a:off x="6829068" y="2734120"/>
              <a:ext cx="377638" cy="186356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3,24</a:t>
              </a:r>
            </a:p>
          </p:txBody>
        </p:sp>
        <p:cxnSp>
          <p:nvCxnSpPr>
            <p:cNvPr id="78" name="Прямая со стрелкой 77">
              <a:extLst>
                <a:ext uri="{FF2B5EF4-FFF2-40B4-BE49-F238E27FC236}">
                  <a16:creationId xmlns:a16="http://schemas.microsoft.com/office/drawing/2014/main" id="{6C1E87D2-71EA-DC8A-8A8E-507DE659651C}"/>
                </a:ext>
              </a:extLst>
            </p:cNvPr>
            <p:cNvCxnSpPr>
              <a:cxnSpLocks/>
              <a:stCxn id="73" idx="3"/>
              <a:endCxn id="77" idx="1"/>
            </p:cNvCxnSpPr>
            <p:nvPr/>
          </p:nvCxnSpPr>
          <p:spPr>
            <a:xfrm>
              <a:off x="6673353" y="2694325"/>
              <a:ext cx="155715" cy="13297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8BD19F83-87B0-0880-D716-A70B618EDE82}"/>
                </a:ext>
              </a:extLst>
            </p:cNvPr>
            <p:cNvSpPr/>
            <p:nvPr/>
          </p:nvSpPr>
          <p:spPr>
            <a:xfrm>
              <a:off x="7276557" y="2441820"/>
              <a:ext cx="911650" cy="180085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rIns="48000"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2-х мес., включит.</a:t>
              </a: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B157264A-CAB4-5C69-1D2C-2FB6F620D475}"/>
                </a:ext>
              </a:extLst>
            </p:cNvPr>
            <p:cNvSpPr/>
            <p:nvPr/>
          </p:nvSpPr>
          <p:spPr>
            <a:xfrm>
              <a:off x="7276556" y="2740391"/>
              <a:ext cx="911650" cy="180085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Старше 2-х мес.</a:t>
              </a:r>
            </a:p>
          </p:txBody>
        </p:sp>
      </p:grp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C2BEE92E-B4DC-70E0-F27E-205D20837B64}"/>
              </a:ext>
            </a:extLst>
          </p:cNvPr>
          <p:cNvCxnSpPr>
            <a:cxnSpLocks/>
            <a:stCxn id="73" idx="3"/>
            <a:endCxn id="71" idx="1"/>
          </p:cNvCxnSpPr>
          <p:nvPr/>
        </p:nvCxnSpPr>
        <p:spPr>
          <a:xfrm flipV="1">
            <a:off x="1547934" y="3772611"/>
            <a:ext cx="347119" cy="21548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6166043E-C840-B6BD-EF71-BF96070E1FD3}"/>
              </a:ext>
            </a:extLst>
          </p:cNvPr>
          <p:cNvGrpSpPr/>
          <p:nvPr/>
        </p:nvGrpSpPr>
        <p:grpSpPr>
          <a:xfrm>
            <a:off x="6531509" y="3634837"/>
            <a:ext cx="4296056" cy="630404"/>
            <a:chOff x="6261009" y="2434531"/>
            <a:chExt cx="1927198" cy="485945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6BC8FBB5-88DB-C094-18B3-E5CFB506374B}"/>
                </a:ext>
              </a:extLst>
            </p:cNvPr>
            <p:cNvSpPr/>
            <p:nvPr/>
          </p:nvSpPr>
          <p:spPr>
            <a:xfrm>
              <a:off x="6829069" y="2434531"/>
              <a:ext cx="377638" cy="187374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2,50</a:t>
              </a: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AD65C72A-418D-EE65-F31E-8E08DBCD7039}"/>
                </a:ext>
              </a:extLst>
            </p:cNvPr>
            <p:cNvSpPr/>
            <p:nvPr/>
          </p:nvSpPr>
          <p:spPr>
            <a:xfrm>
              <a:off x="6261009" y="2609000"/>
              <a:ext cx="412344" cy="170649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4,23</a:t>
              </a: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20658F74-973E-860B-D091-5801FEB13253}"/>
                </a:ext>
              </a:extLst>
            </p:cNvPr>
            <p:cNvSpPr/>
            <p:nvPr/>
          </p:nvSpPr>
          <p:spPr>
            <a:xfrm>
              <a:off x="6829068" y="2734120"/>
              <a:ext cx="377638" cy="186356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5,36</a:t>
              </a:r>
            </a:p>
          </p:txBody>
        </p:sp>
        <p:cxnSp>
          <p:nvCxnSpPr>
            <p:cNvPr id="107" name="Прямая со стрелкой 106">
              <a:extLst>
                <a:ext uri="{FF2B5EF4-FFF2-40B4-BE49-F238E27FC236}">
                  <a16:creationId xmlns:a16="http://schemas.microsoft.com/office/drawing/2014/main" id="{89002BC4-CF9E-C1A8-7D4F-48134ED6BF4A}"/>
                </a:ext>
              </a:extLst>
            </p:cNvPr>
            <p:cNvCxnSpPr>
              <a:cxnSpLocks/>
              <a:stCxn id="105" idx="3"/>
              <a:endCxn id="106" idx="1"/>
            </p:cNvCxnSpPr>
            <p:nvPr/>
          </p:nvCxnSpPr>
          <p:spPr>
            <a:xfrm>
              <a:off x="6673353" y="2694325"/>
              <a:ext cx="155715" cy="13297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D16FD505-0E2E-5C8C-65B6-B65705594378}"/>
                </a:ext>
              </a:extLst>
            </p:cNvPr>
            <p:cNvSpPr/>
            <p:nvPr/>
          </p:nvSpPr>
          <p:spPr>
            <a:xfrm>
              <a:off x="7276557" y="2441820"/>
              <a:ext cx="911650" cy="180085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8000" rIns="48000"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 2-х мес., включит.</a:t>
              </a: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3996B166-28EE-EA3E-BA69-D89C963E7E9D}"/>
                </a:ext>
              </a:extLst>
            </p:cNvPr>
            <p:cNvSpPr/>
            <p:nvPr/>
          </p:nvSpPr>
          <p:spPr>
            <a:xfrm>
              <a:off x="7276556" y="2740391"/>
              <a:ext cx="911650" cy="180085"/>
            </a:xfrm>
            <a:prstGeom prst="rect">
              <a:avLst/>
            </a:prstGeom>
            <a:solidFill>
              <a:srgbClr val="D0CECE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2"/>
              <a:r>
                <a:rPr lang="ru-RU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Старше 2-х мес.</a:t>
              </a:r>
            </a:p>
          </p:txBody>
        </p:sp>
      </p:grp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06175AB6-20EF-3F3E-3F59-102814B3C750}"/>
              </a:ext>
            </a:extLst>
          </p:cNvPr>
          <p:cNvCxnSpPr>
            <a:cxnSpLocks/>
            <a:stCxn id="105" idx="3"/>
            <a:endCxn id="104" idx="1"/>
          </p:cNvCxnSpPr>
          <p:nvPr/>
        </p:nvCxnSpPr>
        <p:spPr>
          <a:xfrm flipV="1">
            <a:off x="7450695" y="3756375"/>
            <a:ext cx="347119" cy="21548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0A6046-0EAE-7930-4FAD-B543257AD3BB}"/>
              </a:ext>
            </a:extLst>
          </p:cNvPr>
          <p:cNvSpPr txBox="1"/>
          <p:nvPr/>
        </p:nvSpPr>
        <p:spPr>
          <a:xfrm>
            <a:off x="8375599" y="2108329"/>
            <a:ext cx="3672839" cy="995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32"/>
            <a:r>
              <a:rPr lang="ru-RU" sz="14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медицинских услуг: </a:t>
            </a:r>
            <a:r>
              <a:rPr lang="ru-RU" sz="14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Кератопротезирование</a:t>
            </a:r>
            <a:r>
              <a:rPr lang="ru-RU" sz="14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defTabSz="914332"/>
            <a:r>
              <a:rPr lang="ru-RU" sz="14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«Послойная кератопластика</a:t>
            </a:r>
            <a:r>
              <a:rPr lang="ru-RU" sz="14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defTabSz="914332"/>
            <a:r>
              <a:rPr lang="ru-RU" sz="14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«Витреоэктомия»</a:t>
            </a:r>
            <a:endParaRPr lang="ru-RU" sz="146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D00387-CD89-3213-6CE4-4A0CD097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693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333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333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966" y="2702010"/>
            <a:ext cx="8596668" cy="11478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255549" y="1002405"/>
            <a:ext cx="11740008" cy="671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Федеральный закон от 29.10.2010 № 326-ФЗ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«Об обязательном медицинском страховании в Российской Федерации»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6861" y="2617399"/>
            <a:ext cx="11740008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Приказ Минздрава России от 28.02.2019 № 108н </a:t>
            </a:r>
          </a:p>
          <a:p>
            <a:pPr algn="ctr" defTabSz="914332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«Об утверждении правил обязательного медицинского страхования»</a:t>
            </a:r>
          </a:p>
        </p:txBody>
      </p:sp>
      <p:sp>
        <p:nvSpPr>
          <p:cNvPr id="2" name="Скругленный прямоугольник 19"/>
          <p:cNvSpPr/>
          <p:nvPr/>
        </p:nvSpPr>
        <p:spPr bwMode="auto">
          <a:xfrm>
            <a:off x="236861" y="5517083"/>
            <a:ext cx="11718276" cy="11408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Письмо 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Минздрава России от 26.01.2023 N 31-2/И/2-1075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методических рекомендациях по способам оплаты медицинской помощи за счет средств обязательного медицинского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страхования»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(вместе с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«Методическими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рекомендациями по способам оплаты медицинской помощи за счет средств обязательного медицинского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страхования»,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утв. Минздравом России N 31-2/И/2-1075, ФФОМС N 00-10-26-2-06/749 26.01.2023)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244683" y="1794783"/>
            <a:ext cx="11740008" cy="721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Программа государственных гарантий бесплатного оказания гражданам медицинской помощи на 2023 год </a:t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и на плановый период 2024 и 2025 годов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236861" y="3449277"/>
            <a:ext cx="11718275" cy="589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Приказ Минздрава России от 29.12.2020 № 1397н </a:t>
            </a:r>
            <a:b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«Об утверждении требований к структуре и содержанию тарифного соглашения»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36861" y="4235477"/>
            <a:ext cx="11718275" cy="11664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0404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/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Письмо </a:t>
            </a:r>
            <a:r>
              <a:rPr lang="ru-RU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Минздрава России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от 30.01.2023 N 31-2/И/2-1287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«О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формировании и экономическом обосновании территориальных программ государственных гарантий бесплатного оказания гражданам медицинской помощи на 2023 - 2025 </a:t>
            </a: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17481" y="-87565"/>
            <a:ext cx="361110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2"/>
            <a:r>
              <a:rPr lang="ru-RU" sz="2133" b="1" dirty="0">
                <a:solidFill>
                  <a:prstClr val="white"/>
                </a:solidFill>
                <a:cs typeface="Times New Roman" panose="02020603050405020304" pitchFamily="18" charset="0"/>
              </a:rPr>
              <a:t>Нормативно-правовые акты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2959082-A4E6-5348-8159-0E0D3767C2D4}"/>
              </a:ext>
            </a:extLst>
          </p:cNvPr>
          <p:cNvSpPr/>
          <p:nvPr/>
        </p:nvSpPr>
        <p:spPr>
          <a:xfrm>
            <a:off x="95539" y="171047"/>
            <a:ext cx="11934851" cy="451334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algn="ctr" defTabSz="914332">
              <a:defRPr/>
            </a:pPr>
            <a:r>
              <a:rPr lang="ru-RU" sz="2133" b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</a:t>
            </a:r>
            <a:r>
              <a:rPr lang="ru-RU" sz="2133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845FB309-4657-7B3B-7EE4-EE703267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3309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333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sz="1333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10" y="156518"/>
            <a:ext cx="10386082" cy="75788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амбулаторной медицинской помощи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565364"/>
              </p:ext>
            </p:extLst>
          </p:nvPr>
        </p:nvGraphicFramePr>
        <p:xfrm>
          <a:off x="389010" y="815546"/>
          <a:ext cx="11440438" cy="552758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1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7589"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подушевому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нормативу финансирования на прикрепившихся лиц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расходов 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проведение КТ,  МРТ, УЗИ сердечно-сосудистой системы, эндоскопических диагностических исследований, МГИ и патологоанатомических исследований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биопсийного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(операционного) материала с целью диагностики онкологических заболеваний и подбора противоопухолевой лекарственной терапии, тестирования на выявление новой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инфекции (COVID-19),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профилактических медицинских осмотров и диспансеризации,</a:t>
                      </a:r>
                      <a:r>
                        <a:rPr lang="ru-RU" sz="14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углубленной диспансеризации,</a:t>
                      </a:r>
                      <a:r>
                        <a:rPr lang="ru-RU" sz="14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также средств на оплату диспансерного наблюдения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также средств на финансовое обеспечение ФАП)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показателей результативности деятельности медицинской организации 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показатели объема медицинской помощи), в том числе с включением расходов на медицинскую помощь, оказываемую в иных медицинских организациях и оплачиваемую за единицу объема медицинской помощи.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единицу объема медицинской помощи - за медицинскую услугу, посещение, обращение (законченный случай) при оплате: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застрахованным лицам за пределами субъекта Российской Федерации, на территории которого выдан полис обязательного медицинского страхования;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в медицинских организациях, не имеющих прикрепившихся лиц;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медицинской организацией (в том числе по направлениям, выданным иной медицинской организацией), источником финансового обеспечения которой являются средства подушевого норматива финансирования на прикрепившихся лиц, получаемые иной медицинской организацией;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отдельных диагностических (лабораторных) исследований КТ, МРТ,  УЗИ сердечно-сосудистой системы, эндоскопических диагностических исследований,  МГИ и патологоанатомических исследований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биопсийного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(операционного) материала, тестирования на выявление новой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коронавирусной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инфекции (COVID-19);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профилактических медицинских осмотров и диспансеризации, в том числе углубленной диспансеризации, </a:t>
                      </a:r>
                    </a:p>
                    <a:p>
                      <a:pPr algn="just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-диспансерное наблюдение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нормативу финансирования структурного подразделения медицинской организации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(оплата медицинской помощи, оказываемой  ФАП)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2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39" y="126132"/>
            <a:ext cx="11017361" cy="940668"/>
          </a:xfrm>
          <a:ln w="381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оказатели результативности для МО Республики Алтай, применяемые в 2023 году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0" y="1228726"/>
            <a:ext cx="10839450" cy="541997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9544050" y="4953253"/>
            <a:ext cx="1924050" cy="1781175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293341"/>
            <a:ext cx="11239500" cy="504979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3286" y="147935"/>
            <a:ext cx="11017361" cy="114540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результативности для МО Республики Алтай, применяемые в 2023 году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5310187" y="4733925"/>
            <a:ext cx="1914525" cy="17145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234" y="264384"/>
            <a:ext cx="10377843" cy="8667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ОПЛАТЕ МЕДИЦИНСКОЙ ПОМОЩИ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ОКАЗАННОЙ В УСЛОВИЯХ КРУГЛОСУТОЧНОГО 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ДНЕВНОГО СТАЦИОНАРА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4790" y="958420"/>
            <a:ext cx="114836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случай госпитализации (законченный случай лечения) по поводу заболевания, включенного в соответствующую группу заболеваний (КСГ), группу ВМП, в том числе в сочетании с оплатой за услугу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диализа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прерванный случай госпитализации/оказания медицинской помощи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5A3A1-1656-44CF-3B68-9F2146FF2E07}"/>
              </a:ext>
            </a:extLst>
          </p:cNvPr>
          <p:cNvSpPr txBox="1"/>
          <p:nvPr/>
        </p:nvSpPr>
        <p:spPr>
          <a:xfrm>
            <a:off x="394790" y="1992549"/>
            <a:ext cx="10300980" cy="90486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171450" indent="-171450" defTabSz="685766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отдельных КСГ Программой установлена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заработной платы и прочих расходов в структуре тарифа</a:t>
            </a:r>
          </a:p>
          <a:p>
            <a:pPr marL="171450" indent="-171450" defTabSz="685766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тарифа на оплату по данным КСГ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дифференциации субъекта РФ и поправочные коэффициенты применяются только к доле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и прочих расходов в структуре тарифа</a:t>
            </a:r>
          </a:p>
        </p:txBody>
      </p:sp>
      <p:sp>
        <p:nvSpPr>
          <p:cNvPr id="5" name="Скругленный прямоугольник 6"/>
          <p:cNvSpPr/>
          <p:nvPr/>
        </p:nvSpPr>
        <p:spPr>
          <a:xfrm>
            <a:off x="3269804" y="3160011"/>
            <a:ext cx="1897710" cy="666407"/>
          </a:xfrm>
          <a:prstGeom prst="rect">
            <a:avLst/>
          </a:prstGeom>
          <a:solidFill>
            <a:srgbClr val="FCCCCC"/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Стоимость законченного случая лечения (тариф)</a:t>
            </a:r>
          </a:p>
        </p:txBody>
      </p:sp>
      <p:sp>
        <p:nvSpPr>
          <p:cNvPr id="7" name="Скругленный прямоугольник 8"/>
          <p:cNvSpPr/>
          <p:nvPr/>
        </p:nvSpPr>
        <p:spPr>
          <a:xfrm>
            <a:off x="5397434" y="3160013"/>
            <a:ext cx="1176015" cy="682461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базовая ставка</a:t>
            </a:r>
          </a:p>
        </p:txBody>
      </p:sp>
      <p:sp>
        <p:nvSpPr>
          <p:cNvPr id="8" name="Плюс 7"/>
          <p:cNvSpPr/>
          <p:nvPr/>
        </p:nvSpPr>
        <p:spPr>
          <a:xfrm rot="2650660">
            <a:off x="6598265" y="3393131"/>
            <a:ext cx="228429" cy="216225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Скругленный прямоугольник 10"/>
          <p:cNvSpPr/>
          <p:nvPr/>
        </p:nvSpPr>
        <p:spPr>
          <a:xfrm>
            <a:off x="6842027" y="3167198"/>
            <a:ext cx="1240068" cy="682461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относительной затратоемкости</a:t>
            </a: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</p:txBody>
      </p:sp>
      <p:sp>
        <p:nvSpPr>
          <p:cNvPr id="10" name="Скругленный прямоугольник 11"/>
          <p:cNvSpPr/>
          <p:nvPr/>
        </p:nvSpPr>
        <p:spPr>
          <a:xfrm>
            <a:off x="8361891" y="4094087"/>
            <a:ext cx="1242068" cy="76867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дифференциации субъекта РФ</a:t>
            </a: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</p:txBody>
      </p:sp>
      <p:sp>
        <p:nvSpPr>
          <p:cNvPr id="11" name="Скругленный прямоугольник 12"/>
          <p:cNvSpPr/>
          <p:nvPr/>
        </p:nvSpPr>
        <p:spPr>
          <a:xfrm>
            <a:off x="5555084" y="4087431"/>
            <a:ext cx="1018366" cy="74564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специфики</a:t>
            </a:r>
          </a:p>
        </p:txBody>
      </p:sp>
      <p:sp>
        <p:nvSpPr>
          <p:cNvPr id="12" name="Скругленный прямоугольник 13"/>
          <p:cNvSpPr/>
          <p:nvPr/>
        </p:nvSpPr>
        <p:spPr>
          <a:xfrm>
            <a:off x="6738656" y="5129757"/>
            <a:ext cx="1044194" cy="70414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сложности лечения пациента</a:t>
            </a:r>
          </a:p>
        </p:txBody>
      </p:sp>
      <p:sp>
        <p:nvSpPr>
          <p:cNvPr id="13" name="Скругленный прямоугольник 14"/>
          <p:cNvSpPr/>
          <p:nvPr/>
        </p:nvSpPr>
        <p:spPr>
          <a:xfrm>
            <a:off x="6957954" y="4094087"/>
            <a:ext cx="1107431" cy="738988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уровня медицинской организации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39C89D-0124-BD79-60BE-AC08CFFC680F}"/>
              </a:ext>
            </a:extLst>
          </p:cNvPr>
          <p:cNvSpPr/>
          <p:nvPr/>
        </p:nvSpPr>
        <p:spPr>
          <a:xfrm>
            <a:off x="5125312" y="3316089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= </a:t>
            </a:r>
          </a:p>
        </p:txBody>
      </p:sp>
      <p:sp>
        <p:nvSpPr>
          <p:cNvPr id="15" name="Плюс 9">
            <a:extLst>
              <a:ext uri="{FF2B5EF4-FFF2-40B4-BE49-F238E27FC236}">
                <a16:creationId xmlns:a16="http://schemas.microsoft.com/office/drawing/2014/main" id="{C32002F8-CE13-3020-F17E-77676CD82694}"/>
              </a:ext>
            </a:extLst>
          </p:cNvPr>
          <p:cNvSpPr/>
          <p:nvPr/>
        </p:nvSpPr>
        <p:spPr>
          <a:xfrm rot="2650660">
            <a:off x="5311122" y="4356573"/>
            <a:ext cx="228429" cy="216225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люс 9">
            <a:extLst>
              <a:ext uri="{FF2B5EF4-FFF2-40B4-BE49-F238E27FC236}">
                <a16:creationId xmlns:a16="http://schemas.microsoft.com/office/drawing/2014/main" id="{0F30F9B9-81BA-6F41-897D-27D95988F5FE}"/>
              </a:ext>
            </a:extLst>
          </p:cNvPr>
          <p:cNvSpPr/>
          <p:nvPr/>
        </p:nvSpPr>
        <p:spPr>
          <a:xfrm rot="2650660">
            <a:off x="6651125" y="4372922"/>
            <a:ext cx="228429" cy="216225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люс 9">
            <a:extLst>
              <a:ext uri="{FF2B5EF4-FFF2-40B4-BE49-F238E27FC236}">
                <a16:creationId xmlns:a16="http://schemas.microsoft.com/office/drawing/2014/main" id="{5F9C17DA-60B9-EF81-94A7-F472203F3288}"/>
              </a:ext>
            </a:extLst>
          </p:cNvPr>
          <p:cNvSpPr/>
          <p:nvPr/>
        </p:nvSpPr>
        <p:spPr>
          <a:xfrm rot="2650660">
            <a:off x="8144025" y="3400316"/>
            <a:ext cx="228429" cy="216225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Левая круглая скобка 17">
            <a:extLst>
              <a:ext uri="{FF2B5EF4-FFF2-40B4-BE49-F238E27FC236}">
                <a16:creationId xmlns:a16="http://schemas.microsoft.com/office/drawing/2014/main" id="{9D0A2CC5-320C-77D6-38EF-6F2CAF0ACD57}"/>
              </a:ext>
            </a:extLst>
          </p:cNvPr>
          <p:cNvSpPr/>
          <p:nvPr/>
        </p:nvSpPr>
        <p:spPr>
          <a:xfrm>
            <a:off x="1771889" y="4033129"/>
            <a:ext cx="81838" cy="804378"/>
          </a:xfrm>
          <a:prstGeom prst="leftBracke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Левая круглая скобка 18">
            <a:extLst>
              <a:ext uri="{FF2B5EF4-FFF2-40B4-BE49-F238E27FC236}">
                <a16:creationId xmlns:a16="http://schemas.microsoft.com/office/drawing/2014/main" id="{5C63CF49-6842-9DDB-D1CB-A5DBCB045455}"/>
              </a:ext>
            </a:extLst>
          </p:cNvPr>
          <p:cNvSpPr/>
          <p:nvPr/>
        </p:nvSpPr>
        <p:spPr>
          <a:xfrm rot="10800000">
            <a:off x="3807965" y="4060655"/>
            <a:ext cx="81838" cy="808060"/>
          </a:xfrm>
          <a:prstGeom prst="leftBracke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Скругленный прямоугольник 11">
            <a:extLst>
              <a:ext uri="{FF2B5EF4-FFF2-40B4-BE49-F238E27FC236}">
                <a16:creationId xmlns:a16="http://schemas.microsoft.com/office/drawing/2014/main" id="{D74F4D86-D48D-C38E-97D0-20F672716993}"/>
              </a:ext>
            </a:extLst>
          </p:cNvPr>
          <p:cNvSpPr/>
          <p:nvPr/>
        </p:nvSpPr>
        <p:spPr>
          <a:xfrm>
            <a:off x="2647736" y="4091863"/>
            <a:ext cx="1160229" cy="74564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Доля заработной платы и прочих расходов</a:t>
            </a: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</p:txBody>
      </p:sp>
      <p:sp>
        <p:nvSpPr>
          <p:cNvPr id="21" name="Скругленный прямоугольник 11">
            <a:extLst>
              <a:ext uri="{FF2B5EF4-FFF2-40B4-BE49-F238E27FC236}">
                <a16:creationId xmlns:a16="http://schemas.microsoft.com/office/drawing/2014/main" id="{54B8673E-7009-B070-FA3F-F36EA0C6CD74}"/>
              </a:ext>
            </a:extLst>
          </p:cNvPr>
          <p:cNvSpPr/>
          <p:nvPr/>
        </p:nvSpPr>
        <p:spPr>
          <a:xfrm>
            <a:off x="1837550" y="4094087"/>
            <a:ext cx="512586" cy="682461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Batang" pitchFamily="18" charset="-127"/>
                <a:cs typeface="Lucida Sans Unicode" pitchFamily="34" charset="0"/>
              </a:rPr>
              <a:t>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D580D10-E5F6-D1F9-7037-2344927ECD23}"/>
              </a:ext>
            </a:extLst>
          </p:cNvPr>
          <p:cNvSpPr/>
          <p:nvPr/>
        </p:nvSpPr>
        <p:spPr>
          <a:xfrm>
            <a:off x="2414143" y="4435317"/>
            <a:ext cx="144560" cy="45719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люс 9">
            <a:extLst>
              <a:ext uri="{FF2B5EF4-FFF2-40B4-BE49-F238E27FC236}">
                <a16:creationId xmlns:a16="http://schemas.microsoft.com/office/drawing/2014/main" id="{E13902BA-AA4A-DE32-1466-F63EC04D10A0}"/>
              </a:ext>
            </a:extLst>
          </p:cNvPr>
          <p:cNvSpPr/>
          <p:nvPr/>
        </p:nvSpPr>
        <p:spPr>
          <a:xfrm rot="5400000">
            <a:off x="3902315" y="4365122"/>
            <a:ext cx="228430" cy="231827"/>
          </a:xfrm>
          <a:prstGeom prst="mathPlus">
            <a:avLst>
              <a:gd name="adj1" fmla="val 10645"/>
            </a:avLst>
          </a:prstGeom>
          <a:solidFill>
            <a:sysClr val="windowText" lastClr="000000"/>
          </a:solidFill>
          <a:ln w="635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Левая круглая скобка 23">
            <a:extLst>
              <a:ext uri="{FF2B5EF4-FFF2-40B4-BE49-F238E27FC236}">
                <a16:creationId xmlns:a16="http://schemas.microsoft.com/office/drawing/2014/main" id="{F491F5BD-1D7F-9F27-93A1-D2BEE5B38E6C}"/>
              </a:ext>
            </a:extLst>
          </p:cNvPr>
          <p:cNvSpPr/>
          <p:nvPr/>
        </p:nvSpPr>
        <p:spPr>
          <a:xfrm>
            <a:off x="1707881" y="3930135"/>
            <a:ext cx="55919" cy="1058726"/>
          </a:xfrm>
          <a:prstGeom prst="leftBracke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Скругленный прямоугольник 11">
            <a:extLst>
              <a:ext uri="{FF2B5EF4-FFF2-40B4-BE49-F238E27FC236}">
                <a16:creationId xmlns:a16="http://schemas.microsoft.com/office/drawing/2014/main" id="{7E0F3BA8-4604-26D1-7CBF-7ADCA711ED13}"/>
              </a:ext>
            </a:extLst>
          </p:cNvPr>
          <p:cNvSpPr/>
          <p:nvPr/>
        </p:nvSpPr>
        <p:spPr>
          <a:xfrm>
            <a:off x="4132444" y="4091863"/>
            <a:ext cx="1160229" cy="74564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Доля заработной платы и прочих расходов</a:t>
            </a: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</p:txBody>
      </p:sp>
      <p:sp>
        <p:nvSpPr>
          <p:cNvPr id="26" name="Плюс 9">
            <a:extLst>
              <a:ext uri="{FF2B5EF4-FFF2-40B4-BE49-F238E27FC236}">
                <a16:creationId xmlns:a16="http://schemas.microsoft.com/office/drawing/2014/main" id="{88D0F183-DF71-B841-DC25-5B98FD07FDBC}"/>
              </a:ext>
            </a:extLst>
          </p:cNvPr>
          <p:cNvSpPr/>
          <p:nvPr/>
        </p:nvSpPr>
        <p:spPr>
          <a:xfrm rot="2650660">
            <a:off x="8090421" y="4356572"/>
            <a:ext cx="228429" cy="216225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Левая круглая скобка 26">
            <a:extLst>
              <a:ext uri="{FF2B5EF4-FFF2-40B4-BE49-F238E27FC236}">
                <a16:creationId xmlns:a16="http://schemas.microsoft.com/office/drawing/2014/main" id="{776184AB-CB2B-0C1B-D8A0-EAA8B6A023FD}"/>
              </a:ext>
            </a:extLst>
          </p:cNvPr>
          <p:cNvSpPr/>
          <p:nvPr/>
        </p:nvSpPr>
        <p:spPr>
          <a:xfrm rot="10800000">
            <a:off x="9627792" y="4008200"/>
            <a:ext cx="80836" cy="982512"/>
          </a:xfrm>
          <a:prstGeom prst="leftBracke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8">
            <a:extLst>
              <a:ext uri="{FF2B5EF4-FFF2-40B4-BE49-F238E27FC236}">
                <a16:creationId xmlns:a16="http://schemas.microsoft.com/office/drawing/2014/main" id="{4B41FEEA-ACFC-68A6-3FA0-1FA1C5EEFBF3}"/>
              </a:ext>
            </a:extLst>
          </p:cNvPr>
          <p:cNvSpPr/>
          <p:nvPr/>
        </p:nvSpPr>
        <p:spPr>
          <a:xfrm>
            <a:off x="3751788" y="5127997"/>
            <a:ext cx="1176015" cy="705904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базовая ставка</a:t>
            </a:r>
          </a:p>
        </p:txBody>
      </p:sp>
      <p:sp>
        <p:nvSpPr>
          <p:cNvPr id="29" name="Плюс 9">
            <a:extLst>
              <a:ext uri="{FF2B5EF4-FFF2-40B4-BE49-F238E27FC236}">
                <a16:creationId xmlns:a16="http://schemas.microsoft.com/office/drawing/2014/main" id="{2D1A3CD2-67E6-5667-F1EE-A9D77AAA85C0}"/>
              </a:ext>
            </a:extLst>
          </p:cNvPr>
          <p:cNvSpPr/>
          <p:nvPr/>
        </p:nvSpPr>
        <p:spPr>
          <a:xfrm rot="2650660">
            <a:off x="4945540" y="5370261"/>
            <a:ext cx="228429" cy="221376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Скругленный прямоугольник 10">
            <a:extLst>
              <a:ext uri="{FF2B5EF4-FFF2-40B4-BE49-F238E27FC236}">
                <a16:creationId xmlns:a16="http://schemas.microsoft.com/office/drawing/2014/main" id="{69E35CA2-2019-F1D3-4E53-5756A1818972}"/>
              </a:ext>
            </a:extLst>
          </p:cNvPr>
          <p:cNvSpPr/>
          <p:nvPr/>
        </p:nvSpPr>
        <p:spPr>
          <a:xfrm>
            <a:off x="5196381" y="5135182"/>
            <a:ext cx="1240068" cy="698719"/>
          </a:xfrm>
          <a:prstGeom prst="rect">
            <a:avLst/>
          </a:prstGeom>
          <a:solidFill>
            <a:srgbClr val="FCF2ED"/>
          </a:solidFill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Batang" pitchFamily="18" charset="-127"/>
                <a:cs typeface="Lucida Sans Unicode" pitchFamily="34" charset="0"/>
              </a:rPr>
              <a:t>коэффициент дифференциации субъекта РФ</a:t>
            </a: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Batang" pitchFamily="18" charset="-127"/>
              <a:cs typeface="Lucida Sans Unicode" pitchFamily="34" charset="0"/>
            </a:endParaRPr>
          </a:p>
        </p:txBody>
      </p:sp>
      <p:sp>
        <p:nvSpPr>
          <p:cNvPr id="31" name="Плюс 9">
            <a:extLst>
              <a:ext uri="{FF2B5EF4-FFF2-40B4-BE49-F238E27FC236}">
                <a16:creationId xmlns:a16="http://schemas.microsoft.com/office/drawing/2014/main" id="{536C072F-6BDA-6C82-DF8A-43B7009A9E04}"/>
              </a:ext>
            </a:extLst>
          </p:cNvPr>
          <p:cNvSpPr/>
          <p:nvPr/>
        </p:nvSpPr>
        <p:spPr>
          <a:xfrm rot="2650660">
            <a:off x="6465391" y="5370261"/>
            <a:ext cx="228429" cy="221376"/>
          </a:xfrm>
          <a:prstGeom prst="mathPlus">
            <a:avLst/>
          </a:prstGeom>
          <a:solidFill>
            <a:srgbClr val="E7E6E6">
              <a:lumMod val="9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2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BD6A649-392D-4A81-BA3D-3BAB479528DD}"/>
              </a:ext>
            </a:extLst>
          </p:cNvPr>
          <p:cNvSpPr/>
          <p:nvPr/>
        </p:nvSpPr>
        <p:spPr>
          <a:xfrm>
            <a:off x="196564" y="-8477"/>
            <a:ext cx="1158743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ru-RU" sz="2133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ПАЦИЕНТАМ С НОВОЙ КОРОНАВИРУСНОЙ ИНФЕКЦИЕЙ (</a:t>
            </a:r>
            <a:r>
              <a:rPr lang="en-US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COVID-19)</a:t>
            </a:r>
            <a:r>
              <a:rPr lang="ru-RU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</a:t>
            </a:r>
            <a:r>
              <a:rPr lang="en-US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133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</a:p>
        </p:txBody>
      </p:sp>
      <p:sp>
        <p:nvSpPr>
          <p:cNvPr id="14" name="Скругленный прямоугольник 28">
            <a:extLst>
              <a:ext uri="{FF2B5EF4-FFF2-40B4-BE49-F238E27FC236}">
                <a16:creationId xmlns:a16="http://schemas.microsoft.com/office/drawing/2014/main" id="{FD2E32A9-4416-4DC1-B86B-97C00629BC85}"/>
              </a:ext>
            </a:extLst>
          </p:cNvPr>
          <p:cNvSpPr/>
          <p:nvPr/>
        </p:nvSpPr>
        <p:spPr>
          <a:xfrm>
            <a:off x="575260" y="1608647"/>
            <a:ext cx="11208739" cy="15610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914332" fontAlgn="b"/>
            <a:r>
              <a:rPr lang="ru-RU" sz="1100" b="1" dirty="0">
                <a:solidFill>
                  <a:prstClr val="black"/>
                </a:solidFill>
              </a:rPr>
              <a:t>  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st12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1)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93,88 %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дней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69 613,00 рублей</a:t>
            </a:r>
          </a:p>
          <a:p>
            <a:pPr defTabSz="914332" fontAlgn="b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12.016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4,96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66,53 %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дней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120 306,78 рублей</a:t>
            </a:r>
          </a:p>
          <a:p>
            <a:pPr defTabSz="914332" fontAlgn="b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3)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68,28 %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дней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179 489,96 рублей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F1D860-94F8-4D0A-AF4E-9F3B9E48EA7F}"/>
              </a:ext>
            </a:extLst>
          </p:cNvPr>
          <p:cNvSpPr txBox="1"/>
          <p:nvPr/>
        </p:nvSpPr>
        <p:spPr>
          <a:xfrm>
            <a:off x="575272" y="1207899"/>
            <a:ext cx="4590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600" b="1" dirty="0">
                <a:solidFill>
                  <a:srgbClr val="C00000"/>
                </a:solidFill>
              </a:rPr>
              <a:t>КСГ на 202</a:t>
            </a:r>
            <a:r>
              <a:rPr lang="en-US" sz="1600" b="1" dirty="0">
                <a:solidFill>
                  <a:srgbClr val="C00000"/>
                </a:solidFill>
              </a:rPr>
              <a:t>2</a:t>
            </a:r>
            <a:r>
              <a:rPr lang="ru-RU" sz="1600" b="1" dirty="0">
                <a:solidFill>
                  <a:srgbClr val="C00000"/>
                </a:solidFill>
              </a:rPr>
              <a:t> год</a:t>
            </a:r>
          </a:p>
        </p:txBody>
      </p:sp>
      <p:sp>
        <p:nvSpPr>
          <p:cNvPr id="53" name="Скругленный прямоугольник 6">
            <a:extLst>
              <a:ext uri="{FF2B5EF4-FFF2-40B4-BE49-F238E27FC236}">
                <a16:creationId xmlns:a16="http://schemas.microsoft.com/office/drawing/2014/main" id="{8756816B-1C6C-4A2D-B40D-701593E83BD9}"/>
              </a:ext>
            </a:extLst>
          </p:cNvPr>
          <p:cNvSpPr/>
          <p:nvPr/>
        </p:nvSpPr>
        <p:spPr>
          <a:xfrm>
            <a:off x="449685" y="903447"/>
            <a:ext cx="11484539" cy="316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32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условиях:</a:t>
            </a:r>
          </a:p>
        </p:txBody>
      </p:sp>
      <p:sp>
        <p:nvSpPr>
          <p:cNvPr id="20" name="Скругленный прямоугольник 28">
            <a:extLst>
              <a:ext uri="{FF2B5EF4-FFF2-40B4-BE49-F238E27FC236}">
                <a16:creationId xmlns:a16="http://schemas.microsoft.com/office/drawing/2014/main" id="{F24FCBC8-6B6F-44FD-B271-DE30F761C669}"/>
              </a:ext>
            </a:extLst>
          </p:cNvPr>
          <p:cNvSpPr/>
          <p:nvPr/>
        </p:nvSpPr>
        <p:spPr>
          <a:xfrm>
            <a:off x="575260" y="3648905"/>
            <a:ext cx="11208739" cy="19803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defTabSz="914332" fontAlgn="b"/>
            <a:r>
              <a:rPr lang="ru-RU" sz="1067" b="1" dirty="0">
                <a:solidFill>
                  <a:prstClr val="black"/>
                </a:solidFill>
              </a:rPr>
              <a:t>   </a:t>
            </a:r>
          </a:p>
          <a:p>
            <a:pPr defTabSz="914332" fontAlgn="b"/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st12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1)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1,89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91,12 %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дней   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49 178,64 рублей</a:t>
            </a:r>
          </a:p>
          <a:p>
            <a:pPr defTabSz="914332" fontAlgn="b"/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12.016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4,08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61,30 %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9,7 дней  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105 981,40 рублей  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 fontAlgn="b"/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12.017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«Коронавирусная инфекция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COVID-19 (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уровень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3)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КЗ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6,17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Доля ЗП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63,24 %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расчетная длительность случая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13,3 дней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случая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160 323,10 рублей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E614E-B194-4E0D-8531-E381378EAACB}"/>
              </a:ext>
            </a:extLst>
          </p:cNvPr>
          <p:cNvSpPr txBox="1"/>
          <p:nvPr/>
        </p:nvSpPr>
        <p:spPr>
          <a:xfrm>
            <a:off x="575261" y="3240002"/>
            <a:ext cx="459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600" b="1" dirty="0">
                <a:solidFill>
                  <a:srgbClr val="C00000"/>
                </a:solidFill>
              </a:rPr>
              <a:t>КСГ на 202</a:t>
            </a:r>
            <a:r>
              <a:rPr lang="en-US" sz="1600" b="1" dirty="0">
                <a:solidFill>
                  <a:srgbClr val="C00000"/>
                </a:solidFill>
              </a:rPr>
              <a:t>3</a:t>
            </a:r>
            <a:r>
              <a:rPr lang="ru-RU" sz="1600" b="1" dirty="0">
                <a:solidFill>
                  <a:srgbClr val="C00000"/>
                </a:solidFill>
              </a:rPr>
              <a:t> год</a:t>
            </a: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D53A213-DD6E-9769-5295-88B3D783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693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333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sz="1333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904" y="68049"/>
            <a:ext cx="1186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b="1" kern="0" cap="all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лечения с применением генно-инженерных биологических препаратов и селективных иммунодепрессантов </a:t>
            </a:r>
            <a:r>
              <a:rPr lang="ru-RU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sp>
        <p:nvSpPr>
          <p:cNvPr id="6" name="Скругленный прямоугольник 28">
            <a:extLst>
              <a:ext uri="{FF2B5EF4-FFF2-40B4-BE49-F238E27FC236}">
                <a16:creationId xmlns:a16="http://schemas.microsoft.com/office/drawing/2014/main" id="{8664B154-E704-273A-91CE-5FFE86CC9FC5}"/>
              </a:ext>
            </a:extLst>
          </p:cNvPr>
          <p:cNvSpPr/>
          <p:nvPr/>
        </p:nvSpPr>
        <p:spPr>
          <a:xfrm>
            <a:off x="6163327" y="1230292"/>
            <a:ext cx="5632805" cy="670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…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.028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1)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6 492,12 рублей)</a:t>
            </a:r>
          </a:p>
          <a:p>
            <a:pPr fontAlgn="b"/>
            <a:r>
              <a:rPr lang="en-US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36.029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8 569,60 рублей)</a:t>
            </a:r>
          </a:p>
          <a:p>
            <a:pPr fontAlgn="b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fontAlgn="b"/>
            <a:r>
              <a:rPr lang="en-US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.047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20)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2 263 153, 03 рублей)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C9540-185D-E622-ECCC-BD48B09F8064}"/>
              </a:ext>
            </a:extLst>
          </p:cNvPr>
          <p:cNvSpPr txBox="1"/>
          <p:nvPr/>
        </p:nvSpPr>
        <p:spPr>
          <a:xfrm>
            <a:off x="943248" y="973191"/>
            <a:ext cx="34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</a:t>
            </a:r>
            <a:r>
              <a:rPr lang="ru-RU" sz="1200" b="1" dirty="0">
                <a:solidFill>
                  <a:srgbClr val="C00000"/>
                </a:solidFill>
              </a:rPr>
              <a:t> на 2022 год</a:t>
            </a:r>
          </a:p>
        </p:txBody>
      </p:sp>
      <p:sp>
        <p:nvSpPr>
          <p:cNvPr id="45" name="Скругленный прямоугольник 28">
            <a:extLst>
              <a:ext uri="{FF2B5EF4-FFF2-40B4-BE49-F238E27FC236}">
                <a16:creationId xmlns:a16="http://schemas.microsoft.com/office/drawing/2014/main" id="{C3BB02F6-B7D9-5140-D3F8-8BD09EECC61D}"/>
              </a:ext>
            </a:extLst>
          </p:cNvPr>
          <p:cNvSpPr/>
          <p:nvPr/>
        </p:nvSpPr>
        <p:spPr>
          <a:xfrm>
            <a:off x="306970" y="1291858"/>
            <a:ext cx="5166335" cy="1064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rIns="72000" rtlCol="0" anchor="ctr">
            <a:noAutofit/>
          </a:bodyPr>
          <a:lstStyle/>
          <a:p>
            <a:pPr fontAlgn="b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…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.017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1)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25 225,62рублей)</a:t>
            </a:r>
          </a:p>
          <a:p>
            <a:pPr fontAlgn="b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36.018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51 906,56 рублей)</a:t>
            </a:r>
          </a:p>
          <a:p>
            <a:pPr fontAlgn="b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.019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3)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153 051,57 рублей)</a:t>
            </a:r>
          </a:p>
        </p:txBody>
      </p:sp>
      <p:sp>
        <p:nvSpPr>
          <p:cNvPr id="46" name="Скругленный прямоугольник 28">
            <a:extLst>
              <a:ext uri="{FF2B5EF4-FFF2-40B4-BE49-F238E27FC236}">
                <a16:creationId xmlns:a16="http://schemas.microsoft.com/office/drawing/2014/main" id="{C51C8517-7236-57C2-F58E-2F6181DC296C}"/>
              </a:ext>
            </a:extLst>
          </p:cNvPr>
          <p:cNvSpPr/>
          <p:nvPr/>
        </p:nvSpPr>
        <p:spPr>
          <a:xfrm>
            <a:off x="251874" y="3030145"/>
            <a:ext cx="5166333" cy="97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rIns="72000" rtlCol="0" anchor="ctr">
            <a:noAutofit/>
          </a:bodyPr>
          <a:lstStyle/>
          <a:p>
            <a:pPr fontAlgn="b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…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.008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1)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17 951,15 рублей)</a:t>
            </a:r>
          </a:p>
          <a:p>
            <a:pPr fontAlgn="b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36.009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44 947,45 рублей)</a:t>
            </a:r>
          </a:p>
          <a:p>
            <a:pPr fontAlgn="b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.010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3)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124 266,49 рублей)</a:t>
            </a:r>
          </a:p>
        </p:txBody>
      </p:sp>
      <p:sp>
        <p:nvSpPr>
          <p:cNvPr id="47" name="Скругленный прямоугольник 6">
            <a:extLst>
              <a:ext uri="{FF2B5EF4-FFF2-40B4-BE49-F238E27FC236}">
                <a16:creationId xmlns:a16="http://schemas.microsoft.com/office/drawing/2014/main" id="{DB9ED1BB-B567-A9E9-E1CA-E3E0400EA352}"/>
              </a:ext>
            </a:extLst>
          </p:cNvPr>
          <p:cNvSpPr/>
          <p:nvPr/>
        </p:nvSpPr>
        <p:spPr>
          <a:xfrm>
            <a:off x="239678" y="789501"/>
            <a:ext cx="11571324" cy="237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cs typeface="Segoe UI" panose="020B0502040204020203" pitchFamily="34" charset="0"/>
              </a:rPr>
              <a:t>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</a:t>
            </a:r>
            <a:r>
              <a:rPr lang="ru-RU" sz="1100" b="1" dirty="0">
                <a:solidFill>
                  <a:schemeClr val="tx1"/>
                </a:solidFill>
                <a:cs typeface="Segoe UI" panose="020B0502040204020203" pitchFamily="34" charset="0"/>
              </a:rPr>
              <a:t> условиях:</a:t>
            </a:r>
          </a:p>
        </p:txBody>
      </p:sp>
      <p:sp>
        <p:nvSpPr>
          <p:cNvPr id="48" name="Скругленный прямоугольник 6">
            <a:extLst>
              <a:ext uri="{FF2B5EF4-FFF2-40B4-BE49-F238E27FC236}">
                <a16:creationId xmlns:a16="http://schemas.microsoft.com/office/drawing/2014/main" id="{2AE055DF-B0EE-0EBB-AC46-2A992BEBCCA5}"/>
              </a:ext>
            </a:extLst>
          </p:cNvPr>
          <p:cNvSpPr/>
          <p:nvPr/>
        </p:nvSpPr>
        <p:spPr>
          <a:xfrm>
            <a:off x="251872" y="2573798"/>
            <a:ext cx="11571323" cy="237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tx1"/>
                </a:solidFill>
                <a:cs typeface="Segoe UI" panose="020B0502040204020203" pitchFamily="34" charset="0"/>
              </a:rPr>
              <a:t>В </a:t>
            </a:r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sz="1100" b="1" dirty="0">
                <a:solidFill>
                  <a:schemeClr val="tx1"/>
                </a:solidFill>
                <a:cs typeface="Segoe UI" panose="020B0502040204020203" pitchFamily="34" charset="0"/>
              </a:rPr>
              <a:t> дневного стационара: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765120-9008-D935-6EAA-E0412305959D}"/>
              </a:ext>
            </a:extLst>
          </p:cNvPr>
          <p:cNvSpPr txBox="1"/>
          <p:nvPr/>
        </p:nvSpPr>
        <p:spPr>
          <a:xfrm>
            <a:off x="6933649" y="973190"/>
            <a:ext cx="34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</a:t>
            </a:r>
            <a:r>
              <a:rPr lang="ru-RU" sz="1200" b="1" dirty="0">
                <a:solidFill>
                  <a:srgbClr val="C00000"/>
                </a:solidFill>
              </a:rPr>
              <a:t> на 2023 год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BBB1BB1-5EB1-B281-133C-C25437C9535B}"/>
              </a:ext>
            </a:extLst>
          </p:cNvPr>
          <p:cNvSpPr txBox="1"/>
          <p:nvPr/>
        </p:nvSpPr>
        <p:spPr>
          <a:xfrm>
            <a:off x="995132" y="2778471"/>
            <a:ext cx="34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</a:rPr>
              <a:t>КСГ на 2022 год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5B1F0A-85BD-8DAB-BAE0-F3DD2A2E4AEB}"/>
              </a:ext>
            </a:extLst>
          </p:cNvPr>
          <p:cNvSpPr txBox="1"/>
          <p:nvPr/>
        </p:nvSpPr>
        <p:spPr>
          <a:xfrm>
            <a:off x="6959836" y="2761503"/>
            <a:ext cx="3443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 на 2023 год</a:t>
            </a:r>
          </a:p>
        </p:txBody>
      </p:sp>
      <p:sp>
        <p:nvSpPr>
          <p:cNvPr id="54" name="Скругленный прямоугольник 28">
            <a:extLst>
              <a:ext uri="{FF2B5EF4-FFF2-40B4-BE49-F238E27FC236}">
                <a16:creationId xmlns:a16="http://schemas.microsoft.com/office/drawing/2014/main" id="{9B19251B-5274-317A-2C71-67368EDB9852}"/>
              </a:ext>
            </a:extLst>
          </p:cNvPr>
          <p:cNvSpPr/>
          <p:nvPr/>
        </p:nvSpPr>
        <p:spPr>
          <a:xfrm>
            <a:off x="6178196" y="3032353"/>
            <a:ext cx="5632805" cy="670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 применением генно-инженерных биологических препаратов и селективных иммунодепрессантов …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.015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1)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2 554,95 рублей)</a:t>
            </a:r>
          </a:p>
          <a:p>
            <a:pPr fontAlgn="b"/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36.016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5 260,19 рублей)</a:t>
            </a:r>
          </a:p>
          <a:p>
            <a:pPr fontAlgn="b"/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fontAlgn="b"/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.034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«…(уровень 20)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2 258 723,44 рублей)</a:t>
            </a:r>
          </a:p>
        </p:txBody>
      </p:sp>
      <p:sp>
        <p:nvSpPr>
          <p:cNvPr id="55" name="Скругленный прямоугольник 6">
            <a:extLst>
              <a:ext uri="{FF2B5EF4-FFF2-40B4-BE49-F238E27FC236}">
                <a16:creationId xmlns:a16="http://schemas.microsoft.com/office/drawing/2014/main" id="{749545CF-A190-CFC2-6990-A76BFB9F0F75}"/>
              </a:ext>
            </a:extLst>
          </p:cNvPr>
          <p:cNvSpPr/>
          <p:nvPr/>
        </p:nvSpPr>
        <p:spPr>
          <a:xfrm>
            <a:off x="224808" y="4835903"/>
            <a:ext cx="11571324" cy="237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коэффициентов затратоемкости:</a:t>
            </a:r>
          </a:p>
        </p:txBody>
      </p:sp>
      <p:sp>
        <p:nvSpPr>
          <p:cNvPr id="56" name="Скругленный прямоугольник 28">
            <a:extLst>
              <a:ext uri="{FF2B5EF4-FFF2-40B4-BE49-F238E27FC236}">
                <a16:creationId xmlns:a16="http://schemas.microsoft.com/office/drawing/2014/main" id="{2FC92E2E-55FD-4FED-BE22-EFE0F895C908}"/>
              </a:ext>
            </a:extLst>
          </p:cNvPr>
          <p:cNvSpPr/>
          <p:nvPr/>
        </p:nvSpPr>
        <p:spPr>
          <a:xfrm>
            <a:off x="6163327" y="2144668"/>
            <a:ext cx="5632805" cy="36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"/>
            <a:r>
              <a:rPr lang="en-US" sz="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.027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«Лечение с применением генно-инженерных биологических препаратов и селективных иммунодепрессантов (инициация)»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82 320,08 рублей)</a:t>
            </a:r>
          </a:p>
        </p:txBody>
      </p:sp>
      <p:sp>
        <p:nvSpPr>
          <p:cNvPr id="57" name="Скругленный прямоугольник 28">
            <a:extLst>
              <a:ext uri="{FF2B5EF4-FFF2-40B4-BE49-F238E27FC236}">
                <a16:creationId xmlns:a16="http://schemas.microsoft.com/office/drawing/2014/main" id="{55DF2538-A694-F052-C487-894EF4582A5B}"/>
              </a:ext>
            </a:extLst>
          </p:cNvPr>
          <p:cNvSpPr/>
          <p:nvPr/>
        </p:nvSpPr>
        <p:spPr>
          <a:xfrm>
            <a:off x="6178196" y="3926132"/>
            <a:ext cx="5632805" cy="36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fontAlgn="b"/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.014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«Лечение с применением генно-инженерных биологических препаратов и селективных иммунодепрессантов (инициация)» </a:t>
            </a:r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61 619,31 рублей)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365FE15E-65C8-05F9-A473-E7BF4C37C5C3}"/>
              </a:ext>
            </a:extLst>
          </p:cNvPr>
          <p:cNvCxnSpPr/>
          <p:nvPr/>
        </p:nvCxnSpPr>
        <p:spPr>
          <a:xfrm>
            <a:off x="5545162" y="1562871"/>
            <a:ext cx="4744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5D8A3A1-DE3C-3068-C8CA-C356E255008D}"/>
              </a:ext>
            </a:extLst>
          </p:cNvPr>
          <p:cNvCxnSpPr/>
          <p:nvPr/>
        </p:nvCxnSpPr>
        <p:spPr>
          <a:xfrm>
            <a:off x="5563082" y="3365329"/>
            <a:ext cx="4744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3F454218-A7DD-1390-18CA-55AD1105FF3A}"/>
              </a:ext>
            </a:extLst>
          </p:cNvPr>
          <p:cNvSpPr/>
          <p:nvPr/>
        </p:nvSpPr>
        <p:spPr>
          <a:xfrm>
            <a:off x="260294" y="5953324"/>
            <a:ext cx="11526320" cy="728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к КСГ осуществляется на основании выполненной схемы лекарственной терапии (сформирован справочник схем),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возраста пациента (дети/взрослые). Отнесение к КСГ для инициации ГИБП (например, при бронхиальной астме, полипозе) осуществляется с учетом кода диагноза пациента</a:t>
            </a:r>
          </a:p>
        </p:txBody>
      </p:sp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A9D58913-8C53-784C-7B29-85AFA5E265E8}"/>
              </a:ext>
            </a:extLst>
          </p:cNvPr>
          <p:cNvSpPr/>
          <p:nvPr/>
        </p:nvSpPr>
        <p:spPr>
          <a:xfrm>
            <a:off x="8667924" y="1908632"/>
            <a:ext cx="245635" cy="222219"/>
          </a:xfrm>
          <a:prstGeom prst="mathPlus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3654D93-2698-732D-127B-F3CCCC5F77FB}"/>
              </a:ext>
            </a:extLst>
          </p:cNvPr>
          <p:cNvSpPr/>
          <p:nvPr/>
        </p:nvSpPr>
        <p:spPr>
          <a:xfrm>
            <a:off x="8666691" y="3700513"/>
            <a:ext cx="245635" cy="222219"/>
          </a:xfrm>
          <a:prstGeom prst="mathPlus">
            <a:avLst/>
          </a:prstGeom>
          <a:solidFill>
            <a:srgbClr val="C0000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51E50E3-9223-DC13-90C7-4D53C943C3BE}"/>
              </a:ext>
            </a:extLst>
          </p:cNvPr>
          <p:cNvGrpSpPr/>
          <p:nvPr/>
        </p:nvGrpSpPr>
        <p:grpSpPr>
          <a:xfrm>
            <a:off x="1201876" y="5035117"/>
            <a:ext cx="3029585" cy="1043881"/>
            <a:chOff x="790735" y="3673643"/>
            <a:chExt cx="2272189" cy="782911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A7BED4B5-8D2D-7728-03A4-D101F78BDF59}"/>
                </a:ext>
              </a:extLst>
            </p:cNvPr>
            <p:cNvGrpSpPr/>
            <p:nvPr/>
          </p:nvGrpSpPr>
          <p:grpSpPr>
            <a:xfrm>
              <a:off x="838549" y="3673643"/>
              <a:ext cx="2224375" cy="782911"/>
              <a:chOff x="728577" y="3114805"/>
              <a:chExt cx="2965833" cy="117480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B16913-5EBC-3F18-4038-7C495F944E13}"/>
                  </a:ext>
                </a:extLst>
              </p:cNvPr>
              <p:cNvSpPr txBox="1"/>
              <p:nvPr/>
            </p:nvSpPr>
            <p:spPr>
              <a:xfrm>
                <a:off x="728577" y="3114805"/>
                <a:ext cx="2728162" cy="31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стационарных условиях</a:t>
                </a:r>
              </a:p>
            </p:txBody>
          </p: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FDF2C9D1-F773-A6F2-3007-B797A032FA17}"/>
                  </a:ext>
                </a:extLst>
              </p:cNvPr>
              <p:cNvGrpSpPr/>
              <p:nvPr/>
            </p:nvGrpSpPr>
            <p:grpSpPr>
              <a:xfrm>
                <a:off x="1049846" y="3343112"/>
                <a:ext cx="2644564" cy="946498"/>
                <a:chOff x="1049846" y="3343112"/>
                <a:chExt cx="2644564" cy="946498"/>
              </a:xfrm>
            </p:grpSpPr>
            <p:graphicFrame>
              <p:nvGraphicFramePr>
                <p:cNvPr id="30" name="Диаграмма 29">
                  <a:extLst>
                    <a:ext uri="{FF2B5EF4-FFF2-40B4-BE49-F238E27FC236}">
                      <a16:creationId xmlns:a16="http://schemas.microsoft.com/office/drawing/2014/main" id="{0DF24758-8A5A-7338-0CFA-9C4453D11D1B}"/>
                    </a:ext>
                  </a:extLst>
                </p:cNvPr>
                <p:cNvGraphicFramePr/>
                <p:nvPr/>
              </p:nvGraphicFramePr>
              <p:xfrm>
                <a:off x="1049846" y="3343112"/>
                <a:ext cx="2272242" cy="94649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674CC1-ED7F-C457-E7D4-CCE82FAEFF5E}"/>
                    </a:ext>
                  </a:extLst>
                </p:cNvPr>
                <p:cNvSpPr txBox="1"/>
                <p:nvPr/>
              </p:nvSpPr>
              <p:spPr>
                <a:xfrm>
                  <a:off x="2949766" y="3795189"/>
                  <a:ext cx="744644" cy="264894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noAutofit/>
                </a:bodyPr>
                <a:lstStyle/>
                <a:p>
                  <a:pPr algn="ctr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 </a:t>
                  </a:r>
                  <a:r>
                    <a:rPr lang="ru-RU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0,25 ; 87,15 </a:t>
                  </a:r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B94BA925-844D-8918-9D96-2F2A5D10E9EA}"/>
                </a:ext>
              </a:extLst>
            </p:cNvPr>
            <p:cNvGrpSpPr/>
            <p:nvPr/>
          </p:nvGrpSpPr>
          <p:grpSpPr>
            <a:xfrm>
              <a:off x="790735" y="3914143"/>
              <a:ext cx="1061503" cy="404338"/>
              <a:chOff x="790735" y="3914143"/>
              <a:chExt cx="1061503" cy="40433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7BB0B3E-E22A-1AB7-F1A9-334E0024D597}"/>
                  </a:ext>
                </a:extLst>
              </p:cNvPr>
              <p:cNvSpPr txBox="1"/>
              <p:nvPr/>
            </p:nvSpPr>
            <p:spPr>
              <a:xfrm>
                <a:off x="1293755" y="3950533"/>
                <a:ext cx="558483" cy="176530"/>
              </a:xfrm>
              <a:prstGeom prst="rect">
                <a:avLst/>
              </a:prstGeom>
              <a:noFill/>
            </p:spPr>
            <p:txBody>
              <a:bodyPr wrap="square" lIns="0" rIns="0">
                <a:noAutofit/>
              </a:bodyPr>
              <a:lstStyle/>
              <a:p>
                <a:pPr algn="ctr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[ 1,04 ; 6,31 ]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817F29-A556-5678-D16C-09A99CFC571F}"/>
                  </a:ext>
                </a:extLst>
              </p:cNvPr>
              <p:cNvSpPr txBox="1"/>
              <p:nvPr/>
            </p:nvSpPr>
            <p:spPr>
              <a:xfrm>
                <a:off x="790735" y="3914143"/>
                <a:ext cx="398186" cy="223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ru-RU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2D079F-662F-F00D-9E65-24F81868309B}"/>
                  </a:ext>
                </a:extLst>
              </p:cNvPr>
              <p:cNvSpPr txBox="1"/>
              <p:nvPr/>
            </p:nvSpPr>
            <p:spPr>
              <a:xfrm>
                <a:off x="790735" y="4095390"/>
                <a:ext cx="398186" cy="223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</a:t>
                </a:r>
                <a:r>
                  <a:rPr lang="ru-RU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E5DEBB5-3744-2FB8-1453-BF99EE50C9CF}"/>
              </a:ext>
            </a:extLst>
          </p:cNvPr>
          <p:cNvGrpSpPr/>
          <p:nvPr/>
        </p:nvGrpSpPr>
        <p:grpSpPr>
          <a:xfrm>
            <a:off x="7393551" y="5036396"/>
            <a:ext cx="2791915" cy="1043881"/>
            <a:chOff x="790735" y="3673643"/>
            <a:chExt cx="2093936" cy="782911"/>
          </a:xfrm>
        </p:grpSpPr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B6F329C1-9B3A-7A14-E06E-7531539EE778}"/>
                </a:ext>
              </a:extLst>
            </p:cNvPr>
            <p:cNvGrpSpPr/>
            <p:nvPr/>
          </p:nvGrpSpPr>
          <p:grpSpPr>
            <a:xfrm>
              <a:off x="838549" y="3673643"/>
              <a:ext cx="2046122" cy="782911"/>
              <a:chOff x="728577" y="3114805"/>
              <a:chExt cx="2728163" cy="117480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46D4FA8-B5FB-9E96-DCE4-35F97D3DA2F5}"/>
                  </a:ext>
                </a:extLst>
              </p:cNvPr>
              <p:cNvSpPr txBox="1"/>
              <p:nvPr/>
            </p:nvSpPr>
            <p:spPr>
              <a:xfrm>
                <a:off x="728577" y="3114805"/>
                <a:ext cx="2728163" cy="31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условиях дневного стационара</a:t>
                </a:r>
              </a:p>
            </p:txBody>
          </p:sp>
          <p:grpSp>
            <p:nvGrpSpPr>
              <p:cNvPr id="65" name="Группа 64">
                <a:extLst>
                  <a:ext uri="{FF2B5EF4-FFF2-40B4-BE49-F238E27FC236}">
                    <a16:creationId xmlns:a16="http://schemas.microsoft.com/office/drawing/2014/main" id="{B42A8C79-78E0-30BE-3D4A-59BBB846D90C}"/>
                  </a:ext>
                </a:extLst>
              </p:cNvPr>
              <p:cNvGrpSpPr/>
              <p:nvPr/>
            </p:nvGrpSpPr>
            <p:grpSpPr>
              <a:xfrm>
                <a:off x="1049846" y="3343112"/>
                <a:ext cx="2406893" cy="946498"/>
                <a:chOff x="1049846" y="3343112"/>
                <a:chExt cx="2406893" cy="946498"/>
              </a:xfrm>
            </p:grpSpPr>
            <p:graphicFrame>
              <p:nvGraphicFramePr>
                <p:cNvPr id="66" name="Диаграмма 65">
                  <a:extLst>
                    <a:ext uri="{FF2B5EF4-FFF2-40B4-BE49-F238E27FC236}">
                      <a16:creationId xmlns:a16="http://schemas.microsoft.com/office/drawing/2014/main" id="{AA3F00A2-D89C-AC72-B8C5-A64771821D40}"/>
                    </a:ext>
                  </a:extLst>
                </p:cNvPr>
                <p:cNvGraphicFramePr/>
                <p:nvPr/>
              </p:nvGraphicFramePr>
              <p:xfrm>
                <a:off x="1049846" y="3343112"/>
                <a:ext cx="2272242" cy="946498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6F58ED0A-BEEC-CDB7-2788-B142417D6DE2}"/>
                    </a:ext>
                  </a:extLst>
                </p:cNvPr>
                <p:cNvSpPr txBox="1"/>
                <p:nvPr/>
              </p:nvSpPr>
              <p:spPr>
                <a:xfrm>
                  <a:off x="2712095" y="3799020"/>
                  <a:ext cx="744644" cy="264894"/>
                </a:xfrm>
                <a:prstGeom prst="rect">
                  <a:avLst/>
                </a:prstGeom>
                <a:noFill/>
              </p:spPr>
              <p:txBody>
                <a:bodyPr wrap="square" lIns="0" rIns="0">
                  <a:noAutofit/>
                </a:bodyPr>
                <a:lstStyle/>
                <a:p>
                  <a:pPr algn="ctr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[ </a:t>
                  </a:r>
                  <a:r>
                    <a:rPr lang="ru-RU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0,17 ; 150,29 </a:t>
                  </a:r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55964984-429A-F8DD-397D-E8775714C382}"/>
                </a:ext>
              </a:extLst>
            </p:cNvPr>
            <p:cNvGrpSpPr/>
            <p:nvPr/>
          </p:nvGrpSpPr>
          <p:grpSpPr>
            <a:xfrm>
              <a:off x="790735" y="3914143"/>
              <a:ext cx="1015565" cy="404338"/>
              <a:chOff x="790735" y="3914143"/>
              <a:chExt cx="1015565" cy="404338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1430A2-E954-8BE9-055C-3CBECF0FACB4}"/>
                  </a:ext>
                </a:extLst>
              </p:cNvPr>
              <p:cNvSpPr txBox="1"/>
              <p:nvPr/>
            </p:nvSpPr>
            <p:spPr>
              <a:xfrm>
                <a:off x="1247817" y="3950533"/>
                <a:ext cx="558483" cy="176530"/>
              </a:xfrm>
              <a:prstGeom prst="rect">
                <a:avLst/>
              </a:prstGeom>
              <a:noFill/>
            </p:spPr>
            <p:txBody>
              <a:bodyPr wrap="square" lIns="0" rIns="0">
                <a:noAutofit/>
              </a:bodyPr>
              <a:lstStyle/>
              <a:p>
                <a:pPr algn="ctr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</a:t>
                </a:r>
                <a:r>
                  <a:rPr lang="ru-RU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1,29 ; 8,93 </a:t>
                </a:r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9788DB2-50C4-4CD0-16D7-8F9EAA798EF2}"/>
                  </a:ext>
                </a:extLst>
              </p:cNvPr>
              <p:cNvSpPr txBox="1"/>
              <p:nvPr/>
            </p:nvSpPr>
            <p:spPr>
              <a:xfrm>
                <a:off x="790735" y="3914143"/>
                <a:ext cx="398186" cy="223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2022</a:t>
                </a:r>
                <a:endParaRPr lang="ru-RU" sz="1333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0E8F70C-D747-55D4-E185-292AE2B2AEB3}"/>
                  </a:ext>
                </a:extLst>
              </p:cNvPr>
              <p:cNvSpPr txBox="1"/>
              <p:nvPr/>
            </p:nvSpPr>
            <p:spPr>
              <a:xfrm>
                <a:off x="790735" y="4095390"/>
                <a:ext cx="398186" cy="223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</a:t>
                </a:r>
                <a:r>
                  <a:rPr lang="ru-RU" sz="1333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4" name="Прямоугольник: скругленные углы 18">
            <a:extLst>
              <a:ext uri="{FF2B5EF4-FFF2-40B4-BE49-F238E27FC236}">
                <a16:creationId xmlns:a16="http://schemas.microsoft.com/office/drawing/2014/main" id="{FBC73E50-8EB2-76E0-5830-5B8A5345C6E4}"/>
              </a:ext>
            </a:extLst>
          </p:cNvPr>
          <p:cNvSpPr/>
          <p:nvPr/>
        </p:nvSpPr>
        <p:spPr>
          <a:xfrm>
            <a:off x="129692" y="4359785"/>
            <a:ext cx="11681309" cy="427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оплаты лечения с применением ГИБП выделяется 20 КСГ в стационарных условиях и 20 КСГ в условиях дневного стационара 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60A24F02-9596-ABA9-563C-3721F3C8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693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333"/>
              <a:t>8</a:t>
            </a:fld>
            <a:endParaRPr lang="ru-RU" sz="1333" dirty="0"/>
          </a:p>
        </p:txBody>
      </p:sp>
    </p:spTree>
    <p:extLst>
      <p:ext uri="{BB962C8B-B14F-4D97-AF65-F5344CB8AC3E}">
        <p14:creationId xmlns:p14="http://schemas.microsoft.com/office/powerpoint/2010/main" val="35832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1165"/>
            <a:ext cx="11338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32">
              <a:defRPr/>
            </a:pPr>
            <a:r>
              <a:rPr lang="ru-RU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ПО ПРОФИЛЮ «МЕДИЦИНСКАЯ РЕАБИЛИТАЦИЯ» </a:t>
            </a:r>
            <a:br>
              <a:rPr lang="ru-RU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56" y="798959"/>
            <a:ext cx="5561901" cy="436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tIns="24000" bIns="24000" anchor="ctr">
            <a:spAutoFit/>
          </a:bodyPr>
          <a:lstStyle/>
          <a:p>
            <a:pPr algn="ctr" defTabSz="914332">
              <a:lnSpc>
                <a:spcPct val="9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КСГ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 с расчетной стоимостью </a:t>
            </a:r>
          </a:p>
          <a:p>
            <a:pPr algn="ctr" defTabSz="914332">
              <a:lnSpc>
                <a:spcPct val="9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15 321,40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до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223 328,93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796805"/>
            <a:ext cx="5945944" cy="436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tIns="24000" bIns="24000" anchor="ctr">
            <a:spAutoFit/>
          </a:bodyPr>
          <a:lstStyle/>
          <a:p>
            <a:pPr algn="ctr" defTabSz="914332">
              <a:lnSpc>
                <a:spcPct val="90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КСГ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дневного стационара с расчетной стоимостью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12 774,74  руб. до 41 330,03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56" y="5621046"/>
            <a:ext cx="11891888" cy="31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332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Применение ДКК при оплате случае медицинской помощи оказанной по КСГ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56" y="1473624"/>
            <a:ext cx="11891888" cy="31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332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КОЭФФИЦИЕНТОВ ЗАТРАТОЕМКОСТИ В СТАЦИОНАРНЫХ УСЛОВИЯХ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230BE92-6E39-E21B-BB38-A4C9F445451F}"/>
              </a:ext>
            </a:extLst>
          </p:cNvPr>
          <p:cNvSpPr/>
          <p:nvPr/>
        </p:nvSpPr>
        <p:spPr>
          <a:xfrm>
            <a:off x="150056" y="3434182"/>
            <a:ext cx="11891888" cy="318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332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ПЕРЕЧНЯ КСГ В СТАЦИОНАРНЫХ УСЛОВИЯХ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99B8F-BDAA-43FF-3473-B5249353B888}"/>
              </a:ext>
            </a:extLst>
          </p:cNvPr>
          <p:cNvSpPr txBox="1"/>
          <p:nvPr/>
        </p:nvSpPr>
        <p:spPr>
          <a:xfrm>
            <a:off x="-169548" y="3824299"/>
            <a:ext cx="185385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919357-9635-167D-D727-1674EB2D1B6A}"/>
              </a:ext>
            </a:extLst>
          </p:cNvPr>
          <p:cNvSpPr txBox="1"/>
          <p:nvPr/>
        </p:nvSpPr>
        <p:spPr>
          <a:xfrm>
            <a:off x="10548013" y="3831455"/>
            <a:ext cx="148495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/>
            <a:r>
              <a:rPr lang="ru-RU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sp>
        <p:nvSpPr>
          <p:cNvPr id="25" name="Знак ''плюс'' 24">
            <a:extLst>
              <a:ext uri="{FF2B5EF4-FFF2-40B4-BE49-F238E27FC236}">
                <a16:creationId xmlns:a16="http://schemas.microsoft.com/office/drawing/2014/main" id="{80B1E51B-6935-493C-327F-7F3849946EF4}"/>
              </a:ext>
            </a:extLst>
          </p:cNvPr>
          <p:cNvSpPr/>
          <p:nvPr/>
        </p:nvSpPr>
        <p:spPr>
          <a:xfrm>
            <a:off x="1625105" y="4301408"/>
            <a:ext cx="694267" cy="685800"/>
          </a:xfrm>
          <a:prstGeom prst="mathPlus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2"/>
            <a:endParaRPr lang="ru-RU" sz="1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C1313BF0-CCC1-5C7E-68B8-0C4EB801C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481070"/>
              </p:ext>
            </p:extLst>
          </p:nvPr>
        </p:nvGraphicFramePr>
        <p:xfrm>
          <a:off x="150057" y="4158521"/>
          <a:ext cx="1183447" cy="99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CFE99D8A-7B7B-B2A5-E70E-63E007853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23837"/>
              </p:ext>
            </p:extLst>
          </p:nvPr>
        </p:nvGraphicFramePr>
        <p:xfrm>
          <a:off x="2408767" y="3875954"/>
          <a:ext cx="7872000" cy="14572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96805">
                  <a:extLst>
                    <a:ext uri="{9D8B030D-6E8A-4147-A177-3AD203B41FA5}">
                      <a16:colId xmlns:a16="http://schemas.microsoft.com/office/drawing/2014/main" val="1570873667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787807314"/>
                    </a:ext>
                  </a:extLst>
                </a:gridCol>
                <a:gridCol w="440267">
                  <a:extLst>
                    <a:ext uri="{9D8B030D-6E8A-4147-A177-3AD203B41FA5}">
                      <a16:colId xmlns:a16="http://schemas.microsoft.com/office/drawing/2014/main" val="48831481"/>
                    </a:ext>
                  </a:extLst>
                </a:gridCol>
                <a:gridCol w="867528">
                  <a:extLst>
                    <a:ext uri="{9D8B030D-6E8A-4147-A177-3AD203B41FA5}">
                      <a16:colId xmlns:a16="http://schemas.microsoft.com/office/drawing/2014/main" val="2416550755"/>
                    </a:ext>
                  </a:extLst>
                </a:gridCol>
              </a:tblGrid>
              <a:tr h="31221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st37.024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Продолжительная медицинская реабилитация пациентов с заболеваниями ЦНС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7,29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189 310,22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48991"/>
                  </a:ext>
                </a:extLst>
              </a:tr>
              <a:tr h="48928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st37.025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Продолжительная медицинская реабилитация пациентов с заболеваниями опорно-двигательного аппарата и периферической нервной системы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6,54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169 833,86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49748"/>
                  </a:ext>
                </a:extLst>
              </a:tr>
              <a:tr h="655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st37.026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Продолжительная медицинская реабилитация пациентов с заболеваниями ЦНС и с заболеваниями опорно-двигательного аппарата и периферической нервной системы (сестринский уход)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3,86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100 238,33 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191112"/>
                  </a:ext>
                </a:extLst>
              </a:tr>
            </a:tbl>
          </a:graphicData>
        </a:graphic>
      </p:graphicFrame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38ACB7D-419B-B0AA-9F63-AAF8AD80B4F1}"/>
              </a:ext>
            </a:extLst>
          </p:cNvPr>
          <p:cNvGrpSpPr/>
          <p:nvPr/>
        </p:nvGrpSpPr>
        <p:grpSpPr>
          <a:xfrm>
            <a:off x="10708681" y="4302845"/>
            <a:ext cx="1183447" cy="710068"/>
            <a:chOff x="0" y="108243"/>
            <a:chExt cx="887585" cy="532551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113422D-5275-E834-55F3-D637DE28935C}"/>
                </a:ext>
              </a:extLst>
            </p:cNvPr>
            <p:cNvSpPr/>
            <p:nvPr/>
          </p:nvSpPr>
          <p:spPr>
            <a:xfrm>
              <a:off x="0" y="108243"/>
              <a:ext cx="887585" cy="532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2129F0-820D-A4F2-5AD6-304285903AB2}"/>
                </a:ext>
              </a:extLst>
            </p:cNvPr>
            <p:cNvSpPr txBox="1"/>
            <p:nvPr/>
          </p:nvSpPr>
          <p:spPr>
            <a:xfrm>
              <a:off x="0" y="108243"/>
              <a:ext cx="887585" cy="5325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 КСГ</a:t>
              </a:r>
            </a:p>
          </p:txBody>
        </p:sp>
      </p:grp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4855960C-6315-1EA0-4A2B-C3A050938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38490"/>
              </p:ext>
            </p:extLst>
          </p:nvPr>
        </p:nvGraphicFramePr>
        <p:xfrm>
          <a:off x="498362" y="1927589"/>
          <a:ext cx="7182077" cy="1503689"/>
        </p:xfrm>
        <a:graphic>
          <a:graphicData uri="http://schemas.openxmlformats.org/drawingml/2006/table">
            <a:tbl>
              <a:tblPr/>
              <a:tblGrid>
                <a:gridCol w="726845">
                  <a:extLst>
                    <a:ext uri="{9D8B030D-6E8A-4147-A177-3AD203B41FA5}">
                      <a16:colId xmlns:a16="http://schemas.microsoft.com/office/drawing/2014/main" val="1713107808"/>
                    </a:ext>
                  </a:extLst>
                </a:gridCol>
                <a:gridCol w="6049847">
                  <a:extLst>
                    <a:ext uri="{9D8B030D-6E8A-4147-A177-3AD203B41FA5}">
                      <a16:colId xmlns:a16="http://schemas.microsoft.com/office/drawing/2014/main" val="518596086"/>
                    </a:ext>
                  </a:extLst>
                </a:gridCol>
                <a:gridCol w="405385">
                  <a:extLst>
                    <a:ext uri="{9D8B030D-6E8A-4147-A177-3AD203B41FA5}">
                      <a16:colId xmlns:a16="http://schemas.microsoft.com/office/drawing/2014/main" val="163627828"/>
                    </a:ext>
                  </a:extLst>
                </a:gridCol>
              </a:tblGrid>
              <a:tr h="3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st37.002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реабилитация пациентов с заболеваниями ЦНС (4 балла по ШРМ)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065300"/>
                  </a:ext>
                </a:extLst>
              </a:tr>
              <a:tr h="32182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st37.003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реабилитация пациентов с заболеваниями ЦНС (5 баллов по ШРМ)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47286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st37.006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реабилитация пациентов с заболеваниями опорно-двигательного аппарата и периферической нервной системы (4 балла по ШРМ)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23151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st37.007</a:t>
                      </a: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Медицинская реабилитация пациентов с заболеваниями опорно-двигательного аппарата и периферической нервной системы (5 баллов по ШРМ)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131018"/>
                  </a:ext>
                </a:extLst>
              </a:tr>
            </a:tbl>
          </a:graphicData>
        </a:graphic>
      </p:graphicFrame>
      <p:graphicFrame>
        <p:nvGraphicFramePr>
          <p:cNvPr id="39" name="Таблица 39">
            <a:extLst>
              <a:ext uri="{FF2B5EF4-FFF2-40B4-BE49-F238E27FC236}">
                <a16:creationId xmlns:a16="http://schemas.microsoft.com/office/drawing/2014/main" id="{45311917-F4FD-95D0-1A4E-0AC0AABB4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31573"/>
              </p:ext>
            </p:extLst>
          </p:nvPr>
        </p:nvGraphicFramePr>
        <p:xfrm>
          <a:off x="9257505" y="1960571"/>
          <a:ext cx="1066800" cy="145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635213001"/>
                    </a:ext>
                  </a:extLst>
                </a:gridCol>
              </a:tblGrid>
              <a:tr h="34576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78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4,86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468537"/>
                  </a:ext>
                </a:extLst>
              </a:tr>
              <a:tr h="417937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2,62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419157"/>
                  </a:ext>
                </a:extLst>
              </a:tr>
              <a:tr h="36441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/>
                        <a:t>3,93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079368"/>
                  </a:ext>
                </a:extLst>
              </a:tr>
            </a:tbl>
          </a:graphicData>
        </a:graphic>
      </p:graphicFrame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593269C-F5EA-C9A0-2BC8-72F72687AED3}"/>
              </a:ext>
            </a:extLst>
          </p:cNvPr>
          <p:cNvCxnSpPr/>
          <p:nvPr/>
        </p:nvCxnSpPr>
        <p:spPr>
          <a:xfrm>
            <a:off x="7868972" y="2113981"/>
            <a:ext cx="12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0FC5710-5085-A522-673B-748A2AAFC433}"/>
              </a:ext>
            </a:extLst>
          </p:cNvPr>
          <p:cNvSpPr txBox="1"/>
          <p:nvPr/>
        </p:nvSpPr>
        <p:spPr>
          <a:xfrm>
            <a:off x="150056" y="5898858"/>
            <a:ext cx="11813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к ряду КСГ по профилю «Медицинская реабилитация» осуществляется по кодам иных классификационных критериев, </a:t>
            </a:r>
            <a:r>
              <a:rPr lang="ru-RU" sz="1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предусматривающих длительность лечения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32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менее установленной классификационными критериями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случай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оплачивается как прерванный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BE021782-D136-F027-376C-DE1DC1DA3725}"/>
              </a:ext>
            </a:extLst>
          </p:cNvPr>
          <p:cNvCxnSpPr/>
          <p:nvPr/>
        </p:nvCxnSpPr>
        <p:spPr>
          <a:xfrm>
            <a:off x="7868972" y="2433772"/>
            <a:ext cx="12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6AC1156B-1280-F101-FED8-BA8C35963211}"/>
              </a:ext>
            </a:extLst>
          </p:cNvPr>
          <p:cNvCxnSpPr/>
          <p:nvPr/>
        </p:nvCxnSpPr>
        <p:spPr>
          <a:xfrm>
            <a:off x="7868972" y="2803529"/>
            <a:ext cx="12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738FF46-2400-6A48-22D1-5E4597141C92}"/>
              </a:ext>
            </a:extLst>
          </p:cNvPr>
          <p:cNvCxnSpPr/>
          <p:nvPr/>
        </p:nvCxnSpPr>
        <p:spPr>
          <a:xfrm>
            <a:off x="7868972" y="3223253"/>
            <a:ext cx="1200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Таблица 39">
            <a:extLst>
              <a:ext uri="{FF2B5EF4-FFF2-40B4-BE49-F238E27FC236}">
                <a16:creationId xmlns:a16="http://schemas.microsoft.com/office/drawing/2014/main" id="{A078314C-E141-E4B4-1B4E-BAFF998BE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30765"/>
              </p:ext>
            </p:extLst>
          </p:nvPr>
        </p:nvGraphicFramePr>
        <p:xfrm>
          <a:off x="10557924" y="1962054"/>
          <a:ext cx="1066800" cy="1453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635213001"/>
                    </a:ext>
                  </a:extLst>
                </a:gridCol>
              </a:tblGrid>
              <a:tr h="34576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C00000"/>
                          </a:solidFill>
                        </a:rPr>
                        <a:t>14 дней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780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C00000"/>
                          </a:solidFill>
                        </a:rPr>
                        <a:t>20 дней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468537"/>
                  </a:ext>
                </a:extLst>
              </a:tr>
              <a:tr h="417937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C00000"/>
                          </a:solidFill>
                        </a:rPr>
                        <a:t>12 дней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419157"/>
                  </a:ext>
                </a:extLst>
              </a:tr>
              <a:tr h="36441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rgbClr val="C00000"/>
                          </a:solidFill>
                        </a:rPr>
                        <a:t>18 дней</a:t>
                      </a:r>
                    </a:p>
                  </a:txBody>
                  <a:tcPr marL="121920" marR="121920" marT="60960" marB="60960"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07936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8F91460-65E5-C6D2-9D86-E212185A988A}"/>
              </a:ext>
            </a:extLst>
          </p:cNvPr>
          <p:cNvSpPr txBox="1"/>
          <p:nvPr/>
        </p:nvSpPr>
        <p:spPr>
          <a:xfrm>
            <a:off x="10339610" y="1197484"/>
            <a:ext cx="1484956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lnSpc>
                <a:spcPct val="85000"/>
              </a:lnSpc>
            </a:pP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длительность законченного случая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6D749-7BDD-B7D9-F021-87869DCB5F09}"/>
              </a:ext>
            </a:extLst>
          </p:cNvPr>
          <p:cNvSpPr txBox="1"/>
          <p:nvPr/>
        </p:nvSpPr>
        <p:spPr>
          <a:xfrm>
            <a:off x="11607791" y="1232393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32"/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183B6-8DFE-65D0-08E8-0B5EC46F92FD}"/>
              </a:ext>
            </a:extLst>
          </p:cNvPr>
          <p:cNvSpPr txBox="1"/>
          <p:nvPr/>
        </p:nvSpPr>
        <p:spPr>
          <a:xfrm>
            <a:off x="2408767" y="5341504"/>
            <a:ext cx="7872000" cy="28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32">
              <a:lnSpc>
                <a:spcPct val="85000"/>
              </a:lnSpc>
            </a:pP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длительность законченного случая лечения – 30 дней</a:t>
            </a: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A494678-77D2-4F97-34A6-EB2C7C24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02693" y="6574418"/>
            <a:ext cx="2743200" cy="365125"/>
          </a:xfrm>
        </p:spPr>
        <p:txBody>
          <a:bodyPr/>
          <a:lstStyle/>
          <a:p>
            <a:fld id="{7CAC48D7-4F4B-4B04-BC17-41C34ED25E82}" type="slidenum">
              <a:rPr lang="ru-RU" sz="14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1673</Words>
  <Application>Microsoft Office PowerPoint</Application>
  <PresentationFormat>Широкоэкранный</PresentationFormat>
  <Paragraphs>249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Arial</vt:lpstr>
      <vt:lpstr>Batang</vt:lpstr>
      <vt:lpstr>Calibri</vt:lpstr>
      <vt:lpstr>Calibri Light</vt:lpstr>
      <vt:lpstr>Lucida Sans Unicode</vt:lpstr>
      <vt:lpstr>Segoe UI</vt:lpstr>
      <vt:lpstr>Tahoma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Подходы к оплате медицинской помощи  на 2023 год </vt:lpstr>
      <vt:lpstr>Презентация PowerPoint</vt:lpstr>
      <vt:lpstr>Оплата амбулаторной медицинской помощи</vt:lpstr>
      <vt:lpstr>Показатели результативности для МО Республики Алтай, применяемые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оплате медицинской помощи, установленные Тарифным соглашением на оплату медицинской помощи по обязательному медицинскому страхованию на территории Республики Алтай на 2022 год</dc:title>
  <dc:creator>Admin</dc:creator>
  <cp:lastModifiedBy>korchuganova</cp:lastModifiedBy>
  <cp:revision>54</cp:revision>
  <cp:lastPrinted>2022-04-14T07:29:07Z</cp:lastPrinted>
  <dcterms:created xsi:type="dcterms:W3CDTF">2022-04-14T03:01:55Z</dcterms:created>
  <dcterms:modified xsi:type="dcterms:W3CDTF">2023-02-02T10:25:20Z</dcterms:modified>
</cp:coreProperties>
</file>