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38" r:id="rId1"/>
  </p:sldMasterIdLst>
  <p:notesMasterIdLst>
    <p:notesMasterId r:id="rId8"/>
  </p:notesMasterIdLst>
  <p:handoutMasterIdLst>
    <p:handoutMasterId r:id="rId9"/>
  </p:handoutMasterIdLst>
  <p:sldIdLst>
    <p:sldId id="508" r:id="rId2"/>
    <p:sldId id="540" r:id="rId3"/>
    <p:sldId id="525" r:id="rId4"/>
    <p:sldId id="541" r:id="rId5"/>
    <p:sldId id="542" r:id="rId6"/>
    <p:sldId id="471" r:id="rId7"/>
  </p:sldIdLst>
  <p:sldSz cx="9144000" cy="6858000" type="screen4x3"/>
  <p:notesSz cx="6810375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6699"/>
    <a:srgbClr val="FF7C80"/>
    <a:srgbClr val="6600FF"/>
    <a:srgbClr val="CCFFCC"/>
    <a:srgbClr val="9BBB59"/>
    <a:srgbClr val="F698DB"/>
    <a:srgbClr val="FF66CC"/>
    <a:srgbClr val="32D688"/>
    <a:srgbClr val="FAC2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2" autoAdjust="0"/>
    <p:restoredTop sz="95397" autoAdjust="0"/>
  </p:normalViewPr>
  <p:slideViewPr>
    <p:cSldViewPr>
      <p:cViewPr varScale="1">
        <p:scale>
          <a:sx n="111" d="100"/>
          <a:sy n="111" d="100"/>
        </p:scale>
        <p:origin x="1422" y="102"/>
      </p:cViewPr>
      <p:guideLst>
        <p:guide orient="horz" pos="2160"/>
        <p:guide pos="2880"/>
        <p:guide orient="horz" pos="22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Сумма баллов по всем блокам по итогам 2022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</a:p>
          <a:p>
            <a:pPr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(декабрь</a:t>
            </a:r>
            <a:r>
              <a:rPr lang="ru-RU" baseline="0" dirty="0" smtClean="0">
                <a:solidFill>
                  <a:schemeClr val="tx2">
                    <a:lumMod val="75000"/>
                  </a:schemeClr>
                </a:solidFill>
              </a:rPr>
              <a:t> 2021-ноябрь 2022)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9.0270010550770011E-2"/>
          <c:y val="2.4292283388581099E-2"/>
        </c:manualLayout>
      </c:layout>
      <c:overlay val="0"/>
      <c:spPr>
        <a:noFill/>
        <a:ln>
          <a:solidFill>
            <a:schemeClr val="accent4">
              <a:lumMod val="60000"/>
              <a:lumOff val="4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shade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БУЗ РА "Кош-Агачская районная больница"</c:v>
                </c:pt>
                <c:pt idx="1">
                  <c:v>БУЗ РА "Улаганская районная больница"</c:v>
                </c:pt>
                <c:pt idx="2">
                  <c:v>БУЗ РА "Акташская  больница"</c:v>
                </c:pt>
                <c:pt idx="3">
                  <c:v>БУЗ РА "Усть-Канская районная больница"</c:v>
                </c:pt>
                <c:pt idx="4">
                  <c:v>БУЗ РА "Шебалинская районная больница"</c:v>
                </c:pt>
                <c:pt idx="5">
                  <c:v>БУЗ РА "Усть-Коксинская районная больница"</c:v>
                </c:pt>
                <c:pt idx="6">
                  <c:v>БУЗ РА "Турочакская районная больница"</c:v>
                </c:pt>
                <c:pt idx="7">
                  <c:v>БУЗ РА "Майминская районная больница"</c:v>
                </c:pt>
                <c:pt idx="8">
                  <c:v>БУЗ РА "Чойская районная больница"</c:v>
                </c:pt>
                <c:pt idx="9">
                  <c:v>БУЗ РА "Чемальская районная больница"</c:v>
                </c:pt>
                <c:pt idx="10">
                  <c:v>БУЗ РА "Онгудайская районная больница"</c:v>
                </c:pt>
                <c:pt idx="11">
                  <c:v>БУЗ РА "Республиканская больница"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22</c:v>
                </c:pt>
                <c:pt idx="1">
                  <c:v>21</c:v>
                </c:pt>
                <c:pt idx="2">
                  <c:v>14</c:v>
                </c:pt>
                <c:pt idx="3">
                  <c:v>14</c:v>
                </c:pt>
                <c:pt idx="4">
                  <c:v>15</c:v>
                </c:pt>
                <c:pt idx="5">
                  <c:v>18.5</c:v>
                </c:pt>
                <c:pt idx="6">
                  <c:v>16.5</c:v>
                </c:pt>
                <c:pt idx="7">
                  <c:v>16.5</c:v>
                </c:pt>
                <c:pt idx="8">
                  <c:v>23</c:v>
                </c:pt>
                <c:pt idx="9">
                  <c:v>15.5</c:v>
                </c:pt>
                <c:pt idx="10">
                  <c:v>20.5</c:v>
                </c:pt>
                <c:pt idx="11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БУЗ РА "Кош-Агачская районная больница"</c:v>
                </c:pt>
                <c:pt idx="1">
                  <c:v>БУЗ РА "Улаганская районная больница"</c:v>
                </c:pt>
                <c:pt idx="2">
                  <c:v>БУЗ РА "Акташская  больница"</c:v>
                </c:pt>
                <c:pt idx="3">
                  <c:v>БУЗ РА "Усть-Канская районная больница"</c:v>
                </c:pt>
                <c:pt idx="4">
                  <c:v>БУЗ РА "Шебалинская районная больница"</c:v>
                </c:pt>
                <c:pt idx="5">
                  <c:v>БУЗ РА "Усть-Коксинская районная больница"</c:v>
                </c:pt>
                <c:pt idx="6">
                  <c:v>БУЗ РА "Турочакская районная больница"</c:v>
                </c:pt>
                <c:pt idx="7">
                  <c:v>БУЗ РА "Майминская районная больница"</c:v>
                </c:pt>
                <c:pt idx="8">
                  <c:v>БУЗ РА "Чойская районная больница"</c:v>
                </c:pt>
                <c:pt idx="9">
                  <c:v>БУЗ РА "Чемальская районная больница"</c:v>
                </c:pt>
                <c:pt idx="10">
                  <c:v>БУЗ РА "Онгудайская районная больница"</c:v>
                </c:pt>
                <c:pt idx="11">
                  <c:v>БУЗ РА "Республиканская больница"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5">
                <a:tint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БУЗ РА "Кош-Агачская районная больница"</c:v>
                </c:pt>
                <c:pt idx="1">
                  <c:v>БУЗ РА "Улаганская районная больница"</c:v>
                </c:pt>
                <c:pt idx="2">
                  <c:v>БУЗ РА "Акташская  больница"</c:v>
                </c:pt>
                <c:pt idx="3">
                  <c:v>БУЗ РА "Усть-Канская районная больница"</c:v>
                </c:pt>
                <c:pt idx="4">
                  <c:v>БУЗ РА "Шебалинская районная больница"</c:v>
                </c:pt>
                <c:pt idx="5">
                  <c:v>БУЗ РА "Усть-Коксинская районная больница"</c:v>
                </c:pt>
                <c:pt idx="6">
                  <c:v>БУЗ РА "Турочакская районная больница"</c:v>
                </c:pt>
                <c:pt idx="7">
                  <c:v>БУЗ РА "Майминская районная больница"</c:v>
                </c:pt>
                <c:pt idx="8">
                  <c:v>БУЗ РА "Чойская районная больница"</c:v>
                </c:pt>
                <c:pt idx="9">
                  <c:v>БУЗ РА "Чемальская районная больница"</c:v>
                </c:pt>
                <c:pt idx="10">
                  <c:v>БУЗ РА "Онгудайская районная больница"</c:v>
                </c:pt>
                <c:pt idx="11">
                  <c:v>БУЗ РА "Республиканская больница"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362799200"/>
        <c:axId val="-1362805184"/>
      </c:barChart>
      <c:catAx>
        <c:axId val="-1362799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362805184"/>
        <c:crosses val="autoZero"/>
        <c:auto val="1"/>
        <c:lblAlgn val="ctr"/>
        <c:lblOffset val="100"/>
        <c:noMultiLvlLbl val="0"/>
      </c:catAx>
      <c:valAx>
        <c:axId val="-1362805184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362799200"/>
        <c:crosses val="autoZero"/>
        <c:crossBetween val="between"/>
      </c:valAx>
      <c:spPr>
        <a:noFill/>
        <a:ln>
          <a:solidFill>
            <a:schemeClr val="accent4">
              <a:lumMod val="60000"/>
              <a:lumOff val="40000"/>
              <a:alpha val="8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8A8E6C-C310-4617-A39A-8AF27FDE789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EE3616-588C-4F32-BB22-97197DEE9159}">
      <dgm:prSet custT="1"/>
      <dgm:spPr/>
      <dgm:t>
        <a:bodyPr/>
        <a:lstStyle/>
        <a:p>
          <a:pPr algn="ctr" rtl="0"/>
          <a:r>
            <a:rPr lang="ru-RU" sz="1200" b="1" dirty="0" smtClean="0"/>
            <a:t>Показатели разделены на блоки:</a:t>
          </a:r>
        </a:p>
        <a:p>
          <a:pPr algn="ctr" rtl="0"/>
          <a:r>
            <a:rPr lang="ru-RU" sz="1200" dirty="0" smtClean="0"/>
            <a:t> </a:t>
          </a:r>
          <a:endParaRPr lang="ru-RU" sz="1200" b="1" dirty="0"/>
        </a:p>
      </dgm:t>
    </dgm:pt>
    <dgm:pt modelId="{F02EADF5-AE82-48EE-95B7-5EC094441F04}" type="parTrans" cxnId="{1150BAE1-4A4C-47CE-9C53-F1A73755488E}">
      <dgm:prSet/>
      <dgm:spPr/>
      <dgm:t>
        <a:bodyPr/>
        <a:lstStyle/>
        <a:p>
          <a:endParaRPr lang="ru-RU"/>
        </a:p>
      </dgm:t>
    </dgm:pt>
    <dgm:pt modelId="{5E9D6693-13B7-42E1-A802-E29D336FAF12}" type="sibTrans" cxnId="{1150BAE1-4A4C-47CE-9C53-F1A73755488E}">
      <dgm:prSet/>
      <dgm:spPr/>
      <dgm:t>
        <a:bodyPr/>
        <a:lstStyle/>
        <a:p>
          <a:endParaRPr lang="ru-RU"/>
        </a:p>
      </dgm:t>
    </dgm:pt>
    <dgm:pt modelId="{C7C2FA5F-F23C-46B3-B3C1-B5408D315594}" type="pres">
      <dgm:prSet presAssocID="{768A8E6C-C310-4617-A39A-8AF27FDE78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601537-91CA-4FB1-B7FD-678E58D45614}" type="pres">
      <dgm:prSet presAssocID="{5AEE3616-588C-4F32-BB22-97197DEE9159}" presName="parentText" presStyleLbl="node1" presStyleIdx="0" presStyleCnt="1" custScaleY="89794" custLinFactNeighborX="-342" custLinFactNeighborY="-111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4BCE8B-2CC4-48FB-A0A4-41374F0C3299}" type="presOf" srcId="{768A8E6C-C310-4617-A39A-8AF27FDE7893}" destId="{C7C2FA5F-F23C-46B3-B3C1-B5408D315594}" srcOrd="0" destOrd="0" presId="urn:microsoft.com/office/officeart/2005/8/layout/vList2"/>
    <dgm:cxn modelId="{7FAF469B-B92F-4A80-B54E-4C4A99684686}" type="presOf" srcId="{5AEE3616-588C-4F32-BB22-97197DEE9159}" destId="{79601537-91CA-4FB1-B7FD-678E58D45614}" srcOrd="0" destOrd="0" presId="urn:microsoft.com/office/officeart/2005/8/layout/vList2"/>
    <dgm:cxn modelId="{1150BAE1-4A4C-47CE-9C53-F1A73755488E}" srcId="{768A8E6C-C310-4617-A39A-8AF27FDE7893}" destId="{5AEE3616-588C-4F32-BB22-97197DEE9159}" srcOrd="0" destOrd="0" parTransId="{F02EADF5-AE82-48EE-95B7-5EC094441F04}" sibTransId="{5E9D6693-13B7-42E1-A802-E29D336FAF12}"/>
    <dgm:cxn modelId="{0508C356-429F-47DF-819E-ABC5EDED11C4}" type="presParOf" srcId="{C7C2FA5F-F23C-46B3-B3C1-B5408D315594}" destId="{79601537-91CA-4FB1-B7FD-678E58D4561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FC3DC1-7260-41CD-B964-7147E17475C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A0987C-000C-4256-90E8-D6596BFF5463}">
      <dgm:prSet/>
      <dgm:spPr/>
      <dgm:t>
        <a:bodyPr/>
        <a:lstStyle/>
        <a:p>
          <a:pPr algn="ctr" rtl="0"/>
          <a:r>
            <a:rPr lang="ru-RU" b="1" dirty="0" smtClean="0"/>
            <a:t>Показатели результативности </a:t>
          </a:r>
          <a:endParaRPr lang="ru-RU" dirty="0"/>
        </a:p>
      </dgm:t>
    </dgm:pt>
    <dgm:pt modelId="{59EE154E-CAE9-45C4-A0EA-F85AF0513C29}" type="parTrans" cxnId="{BC872AC6-1551-40AF-AA22-022377E528B3}">
      <dgm:prSet/>
      <dgm:spPr/>
      <dgm:t>
        <a:bodyPr/>
        <a:lstStyle/>
        <a:p>
          <a:endParaRPr lang="ru-RU"/>
        </a:p>
      </dgm:t>
    </dgm:pt>
    <dgm:pt modelId="{239E93A8-438D-46C9-9A3E-723CB3CA43EE}" type="sibTrans" cxnId="{BC872AC6-1551-40AF-AA22-022377E528B3}">
      <dgm:prSet/>
      <dgm:spPr/>
      <dgm:t>
        <a:bodyPr/>
        <a:lstStyle/>
        <a:p>
          <a:endParaRPr lang="ru-RU"/>
        </a:p>
      </dgm:t>
    </dgm:pt>
    <dgm:pt modelId="{DCE935BD-45B3-4572-B181-4D15BEA6CEAD}" type="pres">
      <dgm:prSet presAssocID="{7EFC3DC1-7260-41CD-B964-7147E17475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6FD88E-DD8A-4C93-9572-72226381063E}" type="pres">
      <dgm:prSet presAssocID="{AFA0987C-000C-4256-90E8-D6596BFF5463}" presName="parentText" presStyleLbl="node1" presStyleIdx="0" presStyleCnt="1" custLinFactY="-9572" custLinFactNeighborX="-880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A729A1-6844-4F67-9F9E-5C12AA27E465}" type="presOf" srcId="{AFA0987C-000C-4256-90E8-D6596BFF5463}" destId="{906FD88E-DD8A-4C93-9572-72226381063E}" srcOrd="0" destOrd="0" presId="urn:microsoft.com/office/officeart/2005/8/layout/vList2"/>
    <dgm:cxn modelId="{F2EDFDBB-295A-41B9-BA48-C94963F8F6E8}" type="presOf" srcId="{7EFC3DC1-7260-41CD-B964-7147E17475CB}" destId="{DCE935BD-45B3-4572-B181-4D15BEA6CEAD}" srcOrd="0" destOrd="0" presId="urn:microsoft.com/office/officeart/2005/8/layout/vList2"/>
    <dgm:cxn modelId="{BC872AC6-1551-40AF-AA22-022377E528B3}" srcId="{7EFC3DC1-7260-41CD-B964-7147E17475CB}" destId="{AFA0987C-000C-4256-90E8-D6596BFF5463}" srcOrd="0" destOrd="0" parTransId="{59EE154E-CAE9-45C4-A0EA-F85AF0513C29}" sibTransId="{239E93A8-438D-46C9-9A3E-723CB3CA43EE}"/>
    <dgm:cxn modelId="{3251B454-DFA3-404F-9182-70F5B56E626B}" type="presParOf" srcId="{DCE935BD-45B3-4572-B181-4D15BEA6CEAD}" destId="{906FD88E-DD8A-4C93-9572-72226381063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601537-91CA-4FB1-B7FD-678E58D45614}">
      <dsp:nvSpPr>
        <dsp:cNvPr id="0" name=""/>
        <dsp:cNvSpPr/>
      </dsp:nvSpPr>
      <dsp:spPr>
        <a:xfrm>
          <a:off x="0" y="0"/>
          <a:ext cx="4536504" cy="5042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Показатели разделены на блоки: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endParaRPr lang="ru-RU" sz="1200" b="1" kern="1200" dirty="0"/>
        </a:p>
      </dsp:txBody>
      <dsp:txXfrm>
        <a:off x="24617" y="24617"/>
        <a:ext cx="4487270" cy="455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FD88E-DD8A-4C93-9572-72226381063E}">
      <dsp:nvSpPr>
        <dsp:cNvPr id="0" name=""/>
        <dsp:cNvSpPr/>
      </dsp:nvSpPr>
      <dsp:spPr>
        <a:xfrm>
          <a:off x="0" y="0"/>
          <a:ext cx="7694176" cy="608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Показатели результативности </a:t>
          </a:r>
          <a:endParaRPr lang="ru-RU" sz="2600" kern="1200" dirty="0"/>
        </a:p>
      </dsp:txBody>
      <dsp:txXfrm>
        <a:off x="29700" y="29700"/>
        <a:ext cx="7634776" cy="549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51905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85" y="3"/>
            <a:ext cx="2951905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3247"/>
            <a:ext cx="2951905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85" y="9443247"/>
            <a:ext cx="2951905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159D5D-970B-48F4-98AA-7BFA948D6B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54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51905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85" y="3"/>
            <a:ext cx="2951905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2424"/>
            <a:ext cx="5448936" cy="4474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3247"/>
            <a:ext cx="2951905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85" y="9443247"/>
            <a:ext cx="2951905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C4085-8694-454E-B9B7-E7AA897E06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401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C4085-8694-454E-B9B7-E7AA897E06FA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045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CCB1-CFB5-480D-AE21-44CFB7761679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4842-67B4-46AE-918A-152E0B47517C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3468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2B0D7-0EF6-4C5C-ACD7-370A9CBDE0C1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E0B1-65BF-4D4A-906E-36F6D6AAC719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1449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A90DD-D767-40F3-8931-1ED50BB87D56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2873A-28E0-43E4-9A06-BE1C1403B05A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8365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808864"/>
      </p:ext>
    </p:extLst>
  </p:cSld>
  <p:clrMapOvr>
    <a:masterClrMapping/>
  </p:clrMapOvr>
  <p:transition>
    <p:fad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54996"/>
      </p:ext>
    </p:extLst>
  </p:cSld>
  <p:clrMapOvr>
    <a:masterClrMapping/>
  </p:clrMapOvr>
  <p:transition>
    <p:fad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3BDCB-3618-490A-8786-0BAB4E01991C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978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DAC1D-1D61-430E-8805-6995962930CF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D33E8-D6AF-4D6C-9075-3B06C9B6FD02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609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4D65-35AC-4CD1-8188-D1420241CD46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C3AA-F76A-4DA1-A056-E92B7F134766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3963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5120-F83D-440C-BFD2-CFBEFC81BF13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A10B-AAAC-4E12-B90C-721D5E6F329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811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2BD89-F683-4523-9A90-89230683A79C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0C3A-5D09-433D-9E80-BD43793436C3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98208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70F8B-DEAB-4211-B2B1-629C25018F7B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3420-F9F2-4E5A-BAA8-7467D850EEA5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083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7F8B-0561-4823-8608-21BD65AE8BCD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C2D4D-EB6E-448F-9888-2E6039CEBA12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74066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B72C4-8ECC-4A9C-AAAD-4C0EF6A0B858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2BE48-1A70-47BA-A3AC-EB7DC94725C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97534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03.02.2023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7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9" r:id="rId1"/>
    <p:sldLayoutId id="2147484440" r:id="rId2"/>
    <p:sldLayoutId id="2147484441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47" r:id="rId9"/>
    <p:sldLayoutId id="2147484448" r:id="rId10"/>
    <p:sldLayoutId id="2147484449" r:id="rId11"/>
    <p:sldLayoutId id="2147484450" r:id="rId12"/>
    <p:sldLayoutId id="2147484451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579764"/>
            <a:ext cx="6108576" cy="10573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1800" b="1" dirty="0">
                <a:solidFill>
                  <a:srgbClr val="0070C0"/>
                </a:solidFill>
              </a:rPr>
              <a:t>Территориальный фонд обязательного</a:t>
            </a:r>
            <a:r>
              <a:rPr lang="en-US" altLang="ru-RU" sz="1800" b="1" dirty="0">
                <a:solidFill>
                  <a:srgbClr val="0070C0"/>
                </a:solidFill>
              </a:rPr>
              <a:t/>
            </a:r>
            <a:br>
              <a:rPr lang="en-US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медицинского страхования</a:t>
            </a:r>
            <a:br>
              <a:rPr lang="ru-RU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Республики Алтай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2060849"/>
            <a:ext cx="9144000" cy="209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800" b="1" dirty="0">
              <a:solidFill>
                <a:srgbClr val="333399"/>
              </a:solidFill>
              <a:latin typeface="Times New Roman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333399"/>
                </a:solidFill>
                <a:latin typeface="Times New Roman"/>
              </a:rPr>
              <a:t> Показатели </a:t>
            </a:r>
            <a:r>
              <a:rPr lang="ru-RU" altLang="ru-RU" sz="2800" b="1" dirty="0">
                <a:solidFill>
                  <a:srgbClr val="333399"/>
                </a:solidFill>
                <a:latin typeface="Times New Roman"/>
              </a:rPr>
              <a:t>результативности </a:t>
            </a:r>
            <a:r>
              <a:rPr lang="ru-RU" altLang="ru-RU" sz="2800" b="1" dirty="0" smtClean="0">
                <a:solidFill>
                  <a:srgbClr val="333399"/>
                </a:solidFill>
                <a:latin typeface="Times New Roman"/>
              </a:rPr>
              <a:t>работы </a:t>
            </a:r>
          </a:p>
          <a:p>
            <a:pPr algn="ctr" eaLnBrk="1" hangingPunct="1"/>
            <a:r>
              <a:rPr lang="ru-RU" altLang="ru-RU" sz="2800" b="1" dirty="0" smtClean="0">
                <a:solidFill>
                  <a:srgbClr val="333399"/>
                </a:solidFill>
                <a:latin typeface="Times New Roman"/>
              </a:rPr>
              <a:t>медицинских </a:t>
            </a:r>
            <a:r>
              <a:rPr lang="ru-RU" altLang="ru-RU" sz="2800" b="1" dirty="0">
                <a:solidFill>
                  <a:srgbClr val="333399"/>
                </a:solidFill>
                <a:latin typeface="Times New Roman"/>
              </a:rPr>
              <a:t>организаций </a:t>
            </a:r>
            <a:r>
              <a:rPr lang="ru-RU" altLang="ru-RU" sz="2800" b="1" dirty="0" smtClean="0">
                <a:solidFill>
                  <a:srgbClr val="333399"/>
                </a:solidFill>
                <a:latin typeface="Times New Roman"/>
              </a:rPr>
              <a:t>Республики Алтай, </a:t>
            </a:r>
          </a:p>
          <a:p>
            <a:pPr algn="ctr" eaLnBrk="1" hangingPunct="1"/>
            <a:r>
              <a:rPr lang="ru-RU" altLang="ru-RU" sz="2800" b="1" dirty="0" smtClean="0">
                <a:solidFill>
                  <a:srgbClr val="333399"/>
                </a:solidFill>
                <a:latin typeface="Times New Roman"/>
              </a:rPr>
              <a:t>имеющих прикрепленное население.</a:t>
            </a:r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82" y="404664"/>
            <a:ext cx="1824161" cy="156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20</a:t>
            </a:r>
            <a:r>
              <a:rPr lang="en-US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2</a:t>
            </a:r>
            <a:r>
              <a:rPr lang="ru-RU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3 год</a:t>
            </a:r>
            <a:endParaRPr lang="en-US" altLang="ru-RU" sz="2000" b="1" dirty="0" smtClean="0">
              <a:solidFill>
                <a:srgbClr val="333399"/>
              </a:solidFill>
              <a:latin typeface="Garamond" panose="02020404030301010803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г. Горно-Алтайск</a:t>
            </a:r>
            <a:endParaRPr lang="ru-RU" altLang="ru-RU" sz="2000" b="1" dirty="0">
              <a:solidFill>
                <a:srgbClr val="333399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55976" y="501317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И.о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. начальника отдела организации ОМС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Серебренникова Елена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3976163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1D72CD-532D-4325-971A-48A24EC72AA1}" type="slidenum">
              <a:rPr lang="ru-RU" altLang="en-US" sz="1200" smtClean="0">
                <a:latin typeface="Garamond" panose="02020404030301010803" pitchFamily="18" charset="0"/>
              </a:rPr>
              <a:pPr/>
              <a:t>2</a:t>
            </a:fld>
            <a:endParaRPr lang="ru-RU" altLang="en-US" sz="1200" dirty="0" smtClean="0">
              <a:latin typeface="Garamond" panose="02020404030301010803" pitchFamily="18" charset="0"/>
            </a:endParaRPr>
          </a:p>
        </p:txBody>
      </p:sp>
      <p:graphicFrame>
        <p:nvGraphicFramePr>
          <p:cNvPr id="30" name="Схема 29"/>
          <p:cNvGraphicFramePr/>
          <p:nvPr>
            <p:extLst>
              <p:ext uri="{D42A27DB-BD31-4B8C-83A1-F6EECF244321}">
                <p14:modId xmlns:p14="http://schemas.microsoft.com/office/powerpoint/2010/main" val="2271319364"/>
              </p:ext>
            </p:extLst>
          </p:nvPr>
        </p:nvGraphicFramePr>
        <p:xfrm>
          <a:off x="2448873" y="2769965"/>
          <a:ext cx="4536504" cy="577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4583" name="Picture 98" descr="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6237288"/>
            <a:ext cx="12192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3124035375"/>
              </p:ext>
            </p:extLst>
          </p:nvPr>
        </p:nvGraphicFramePr>
        <p:xfrm>
          <a:off x="1115616" y="377885"/>
          <a:ext cx="7694176" cy="615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62637" y="4905378"/>
            <a:ext cx="3045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+mj-lt"/>
              </a:rPr>
              <a:t> </a:t>
            </a:r>
            <a:endParaRPr lang="ru-RU" sz="1400" dirty="0">
              <a:latin typeface="+mj-lt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723553" y="3024111"/>
            <a:ext cx="2407836" cy="1492947"/>
            <a:chOff x="1710421" y="-581768"/>
            <a:chExt cx="6056780" cy="1591507"/>
          </a:xfrm>
          <a:scene3d>
            <a:camera prst="orthographicFront"/>
            <a:lightRig rig="flat" dir="t"/>
          </a:scene3d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1710421" y="-57705"/>
              <a:ext cx="6017841" cy="57825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9" name="Скругленный прямоугольник 4"/>
            <p:cNvSpPr/>
            <p:nvPr/>
          </p:nvSpPr>
          <p:spPr>
            <a:xfrm>
              <a:off x="1919047" y="-581768"/>
              <a:ext cx="5848154" cy="15915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взрослое население</a:t>
              </a: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372014" y="3532125"/>
            <a:ext cx="2506860" cy="510471"/>
            <a:chOff x="1409325" y="174983"/>
            <a:chExt cx="6305869" cy="544171"/>
          </a:xfrm>
          <a:scene3d>
            <a:camera prst="orthographicFront"/>
            <a:lightRig rig="flat" dir="t"/>
          </a:scene3d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697356" y="174983"/>
              <a:ext cx="6017838" cy="544171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2" name="Скругленный прямоугольник 4"/>
            <p:cNvSpPr/>
            <p:nvPr/>
          </p:nvSpPr>
          <p:spPr>
            <a:xfrm>
              <a:off x="1409325" y="515101"/>
              <a:ext cx="6255975" cy="890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200" dirty="0"/>
                <a:t>детское население</a:t>
              </a:r>
            </a:p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 smtClean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6131606" y="3176956"/>
            <a:ext cx="2455083" cy="951751"/>
            <a:chOff x="1573458" y="-77038"/>
            <a:chExt cx="6175627" cy="1014584"/>
          </a:xfrm>
          <a:scene3d>
            <a:camera prst="orthographicFront"/>
            <a:lightRig rig="flat" dir="t"/>
          </a:scene3d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1573458" y="261677"/>
              <a:ext cx="6017840" cy="554995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5" name="Скругленный прямоугольник 4"/>
            <p:cNvSpPr/>
            <p:nvPr/>
          </p:nvSpPr>
          <p:spPr>
            <a:xfrm>
              <a:off x="1831035" y="-77038"/>
              <a:ext cx="5918050" cy="10145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/>
                <a:t>оказание акушерско-гинекологической помощи</a:t>
              </a:r>
              <a:endParaRPr lang="ru-RU" sz="1200" kern="1200" dirty="0" smtClean="0"/>
            </a:p>
          </p:txBody>
        </p:sp>
      </p:grpSp>
      <p:sp>
        <p:nvSpPr>
          <p:cNvPr id="61" name="Скругленный прямоугольник 60"/>
          <p:cNvSpPr/>
          <p:nvPr/>
        </p:nvSpPr>
        <p:spPr>
          <a:xfrm>
            <a:off x="1341251" y="4259638"/>
            <a:ext cx="1440160" cy="510471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/>
              <a:t>19 баллов</a:t>
            </a:r>
            <a:endParaRPr lang="ru-RU" sz="1400" dirty="0"/>
          </a:p>
        </p:txBody>
      </p:sp>
      <p:cxnSp>
        <p:nvCxnSpPr>
          <p:cNvPr id="57" name="Прямая со стрелкой 56"/>
          <p:cNvCxnSpPr/>
          <p:nvPr/>
        </p:nvCxnSpPr>
        <p:spPr bwMode="auto">
          <a:xfrm>
            <a:off x="2061331" y="3951409"/>
            <a:ext cx="0" cy="3082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Скругленный прямоугольник 68"/>
          <p:cNvSpPr/>
          <p:nvPr/>
        </p:nvSpPr>
        <p:spPr>
          <a:xfrm>
            <a:off x="4003409" y="4278061"/>
            <a:ext cx="1440160" cy="510471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/>
              <a:t>7 баллов</a:t>
            </a:r>
            <a:endParaRPr lang="ru-RU" sz="1400" dirty="0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6691949" y="4245017"/>
            <a:ext cx="1440160" cy="510471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/>
              <a:t>6 баллов</a:t>
            </a:r>
            <a:endParaRPr lang="ru-RU" sz="1400" dirty="0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3402638" y="5193384"/>
            <a:ext cx="2805677" cy="510471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dirty="0" smtClean="0"/>
              <a:t>Диапазон 0-3 баллов</a:t>
            </a:r>
            <a:endParaRPr lang="ru-RU" sz="1400" dirty="0"/>
          </a:p>
        </p:txBody>
      </p:sp>
      <p:cxnSp>
        <p:nvCxnSpPr>
          <p:cNvPr id="24587" name="Прямая со стрелкой 24586"/>
          <p:cNvCxnSpPr/>
          <p:nvPr/>
        </p:nvCxnSpPr>
        <p:spPr bwMode="auto">
          <a:xfrm>
            <a:off x="2411760" y="4797152"/>
            <a:ext cx="1068217" cy="262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1" name="Прямая со стрелкой 24590"/>
          <p:cNvCxnSpPr/>
          <p:nvPr/>
        </p:nvCxnSpPr>
        <p:spPr bwMode="auto">
          <a:xfrm flipH="1">
            <a:off x="6215851" y="4797152"/>
            <a:ext cx="876429" cy="262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Прямоугольник 30"/>
          <p:cNvSpPr/>
          <p:nvPr/>
        </p:nvSpPr>
        <p:spPr>
          <a:xfrm>
            <a:off x="879475" y="1412776"/>
            <a:ext cx="764448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1800" b="1" dirty="0" smtClean="0">
                <a:latin typeface="+mn-lt"/>
              </a:rPr>
              <a:t>Тарифное соглашение</a:t>
            </a:r>
            <a:r>
              <a:rPr lang="ru-RU" sz="1800" b="1" dirty="0">
                <a:latin typeface="+mn-lt"/>
              </a:rPr>
              <a:t> </a:t>
            </a:r>
            <a:r>
              <a:rPr lang="ru-RU" sz="1800" b="1" dirty="0" smtClean="0">
                <a:latin typeface="+mn-lt"/>
              </a:rPr>
              <a:t>на </a:t>
            </a:r>
            <a:r>
              <a:rPr lang="ru-RU" sz="1800" b="1" dirty="0">
                <a:latin typeface="+mn-lt"/>
              </a:rPr>
              <a:t>оплату медицинской помощи по </a:t>
            </a:r>
            <a:r>
              <a:rPr lang="ru-RU" sz="1800" b="1" dirty="0" smtClean="0">
                <a:latin typeface="+mn-lt"/>
              </a:rPr>
              <a:t>ОМС на </a:t>
            </a:r>
            <a:r>
              <a:rPr lang="ru-RU" sz="1800" b="1" dirty="0">
                <a:latin typeface="+mn-lt"/>
              </a:rPr>
              <a:t>территории Республики Алтай </a:t>
            </a:r>
            <a:r>
              <a:rPr lang="ru-RU" sz="1800" b="1" dirty="0" smtClean="0">
                <a:latin typeface="+mn-lt"/>
              </a:rPr>
              <a:t> на  </a:t>
            </a:r>
            <a:r>
              <a:rPr lang="ru-RU" sz="1800" b="1" dirty="0">
                <a:latin typeface="+mn-lt"/>
              </a:rPr>
              <a:t>2023 год </a:t>
            </a:r>
            <a:r>
              <a:rPr lang="ru-RU" sz="1800" b="1" dirty="0" smtClean="0">
                <a:latin typeface="+mn-lt"/>
              </a:rPr>
              <a:t>от 30.12.2022 года </a:t>
            </a:r>
          </a:p>
          <a:p>
            <a:pPr algn="ctr"/>
            <a:r>
              <a:rPr lang="ru-RU" sz="1800" b="1" dirty="0" smtClean="0">
                <a:latin typeface="+mn-lt"/>
              </a:rPr>
              <a:t>(приложение 7)</a:t>
            </a:r>
            <a:endParaRPr lang="ru-RU" sz="1800" b="1" dirty="0">
              <a:latin typeface="+mn-lt"/>
            </a:endParaRPr>
          </a:p>
        </p:txBody>
      </p:sp>
      <p:cxnSp>
        <p:nvCxnSpPr>
          <p:cNvPr id="6" name="Прямая со стрелкой 5"/>
          <p:cNvCxnSpPr/>
          <p:nvPr/>
        </p:nvCxnSpPr>
        <p:spPr bwMode="auto">
          <a:xfrm>
            <a:off x="4686205" y="4028993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Прямая со стрелкой 7"/>
          <p:cNvCxnSpPr/>
          <p:nvPr/>
        </p:nvCxnSpPr>
        <p:spPr bwMode="auto">
          <a:xfrm>
            <a:off x="7412029" y="4028993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Прямая со стрелкой 2"/>
          <p:cNvCxnSpPr/>
          <p:nvPr/>
        </p:nvCxnSpPr>
        <p:spPr bwMode="auto">
          <a:xfrm flipH="1">
            <a:off x="2945868" y="3208467"/>
            <a:ext cx="184118" cy="254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Прямая со стрелкой 4"/>
          <p:cNvCxnSpPr/>
          <p:nvPr/>
        </p:nvCxnSpPr>
        <p:spPr bwMode="auto">
          <a:xfrm>
            <a:off x="4723489" y="3210131"/>
            <a:ext cx="0" cy="2827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Прямая со стрелкой 8"/>
          <p:cNvCxnSpPr/>
          <p:nvPr/>
        </p:nvCxnSpPr>
        <p:spPr bwMode="auto">
          <a:xfrm>
            <a:off x="6444208" y="3208467"/>
            <a:ext cx="360040" cy="254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Прямая со стрелкой 12"/>
          <p:cNvCxnSpPr/>
          <p:nvPr/>
        </p:nvCxnSpPr>
        <p:spPr bwMode="auto">
          <a:xfrm>
            <a:off x="4701616" y="4905378"/>
            <a:ext cx="0" cy="1538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7733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Источники информации: </a:t>
            </a:r>
            <a:endParaRPr lang="ru-RU" sz="2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291357"/>
            <a:ext cx="1219306" cy="38408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39552" y="1177514"/>
            <a:ext cx="8471792" cy="79208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prstClr val="black"/>
                </a:solidFill>
              </a:rPr>
              <a:t>Реестры оказанной медицинской помощи </a:t>
            </a:r>
            <a:endParaRPr lang="ru-RU" sz="1500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7815" y="2209022"/>
            <a:ext cx="8471792" cy="79208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prstClr val="black"/>
                </a:solidFill>
              </a:rPr>
              <a:t>Плановые показатели, установленные Министерством здравоохранения Республики Алтай</a:t>
            </a:r>
            <a:endParaRPr lang="ru-RU" sz="1500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3142292"/>
            <a:ext cx="8471792" cy="79208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prstClr val="black"/>
                </a:solidFill>
              </a:rPr>
              <a:t>Данные федерального регистра вакцинированных;</a:t>
            </a:r>
            <a:endParaRPr lang="ru-RU" sz="1500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7815" y="4154046"/>
            <a:ext cx="8471792" cy="79208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prstClr val="black"/>
                </a:solidFill>
              </a:rPr>
              <a:t>Информационный ресурс ТФОМС Республики Алтай;</a:t>
            </a:r>
            <a:endParaRPr lang="ru-RU" sz="1500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2656" y="5130003"/>
            <a:ext cx="8471792" cy="79208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prstClr val="black"/>
                </a:solidFill>
              </a:rPr>
              <a:t>Региональный сегмент единого регистра застрахованных лиц;</a:t>
            </a:r>
            <a:endParaRPr lang="ru-RU" sz="1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4028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127874"/>
              </p:ext>
            </p:extLst>
          </p:nvPr>
        </p:nvGraphicFramePr>
        <p:xfrm>
          <a:off x="581230" y="476672"/>
          <a:ext cx="857929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291357"/>
            <a:ext cx="121930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79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09237"/>
            <a:ext cx="2952328" cy="55952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ru-RU" sz="2800" dirty="0" smtClean="0"/>
              <a:t>Основные задачи: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5531"/>
            <a:ext cx="8291264" cy="4934173"/>
          </a:xfrm>
        </p:spPr>
        <p:txBody>
          <a:bodyPr/>
          <a:lstStyle/>
          <a:p>
            <a:r>
              <a:rPr lang="ru-RU" sz="2400" dirty="0" smtClean="0"/>
              <a:t>Качественное заполнение полей реестров счетов;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400" dirty="0" smtClean="0"/>
              <a:t>Цель посещения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400" dirty="0" smtClean="0"/>
              <a:t>Диагноз (основной, сопутствующий, осложнения заболевания)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400" dirty="0" smtClean="0"/>
              <a:t>Характер заболевания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400" dirty="0" smtClean="0"/>
              <a:t>Признак подозрения на злокачественное новообразование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400" dirty="0" smtClean="0"/>
              <a:t>Результат обращения и пр.</a:t>
            </a:r>
          </a:p>
          <a:p>
            <a:r>
              <a:rPr lang="ru-RU" sz="2400" dirty="0" smtClean="0"/>
              <a:t>Своевременное внесение сведений о подлежащих и состоящих на диспансерном наблюдении;</a:t>
            </a:r>
          </a:p>
          <a:p>
            <a:r>
              <a:rPr lang="ru-RU" sz="2400" dirty="0" smtClean="0"/>
              <a:t>Организация и качественное оказание первичной медико-санитарной помощи.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291357"/>
            <a:ext cx="121930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5784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610428"/>
            <a:ext cx="6108576" cy="1057300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solidFill>
                  <a:srgbClr val="333399"/>
                </a:solidFill>
              </a:rPr>
              <a:t>Территориальный фонд обязательного</a:t>
            </a:r>
            <a:r>
              <a:rPr lang="en-US" altLang="ru-RU" sz="2000" b="1" dirty="0" smtClean="0">
                <a:solidFill>
                  <a:srgbClr val="333399"/>
                </a:solidFill>
              </a:rPr>
              <a:t/>
            </a:r>
            <a:br>
              <a:rPr lang="en-US" altLang="ru-RU" sz="2000" b="1" dirty="0" smtClean="0">
                <a:solidFill>
                  <a:srgbClr val="333399"/>
                </a:solidFill>
              </a:rPr>
            </a:br>
            <a:r>
              <a:rPr lang="ru-RU" altLang="ru-RU" sz="2000" b="1" dirty="0" smtClean="0">
                <a:solidFill>
                  <a:srgbClr val="333399"/>
                </a:solidFill>
              </a:rPr>
              <a:t>медицинского страхования</a:t>
            </a:r>
            <a:br>
              <a:rPr lang="ru-RU" altLang="ru-RU" sz="2000" b="1" dirty="0" smtClean="0">
                <a:solidFill>
                  <a:srgbClr val="333399"/>
                </a:solidFill>
              </a:rPr>
            </a:br>
            <a:r>
              <a:rPr lang="ru-RU" altLang="ru-RU" sz="2000" b="1" dirty="0" smtClean="0">
                <a:solidFill>
                  <a:srgbClr val="333399"/>
                </a:solidFill>
              </a:rPr>
              <a:t>Республики Алтай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0" y="6165850"/>
            <a:ext cx="9144000" cy="6921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20</a:t>
            </a:r>
            <a:r>
              <a:rPr lang="en-US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altLang="ru-RU" sz="2000" b="1" kern="1200" dirty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 год</a:t>
            </a:r>
            <a:endParaRPr lang="en-US" altLang="ru-RU" sz="2000" b="1" kern="1200" dirty="0" smtClean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г. Горно-Алтайск</a:t>
            </a:r>
            <a:endParaRPr lang="ru-RU" altLang="ru-RU" sz="2000" b="1" kern="1200" dirty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2420937"/>
            <a:ext cx="91440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СПАСИБО ЗА ВНИМАНИЕ!</a:t>
            </a:r>
            <a:endParaRPr lang="ru-RU" altLang="ru-RU" sz="2800" b="1" dirty="0">
              <a:solidFill>
                <a:srgbClr val="333399"/>
              </a:solidFill>
              <a:latin typeface="Garamond" panose="02020404030301010803" pitchFamily="18" charset="0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39552" y="4716463"/>
            <a:ext cx="80648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r"/>
            <a:r>
              <a:rPr lang="en-US" altLang="ru-RU" dirty="0" smtClean="0"/>
              <a:t>E-mail</a:t>
            </a:r>
            <a:r>
              <a:rPr lang="ru-RU" altLang="ru-RU" dirty="0" smtClean="0"/>
              <a:t>:</a:t>
            </a:r>
            <a:r>
              <a:rPr lang="en-US" altLang="ru-RU" dirty="0" smtClean="0"/>
              <a:t>   sev@tfoms.gorny.ru  </a:t>
            </a:r>
            <a:r>
              <a:rPr lang="ru-RU" altLang="ru-RU" dirty="0" smtClean="0"/>
              <a:t> </a:t>
            </a:r>
            <a:endParaRPr lang="en-US" altLang="ru-RU" dirty="0" smtClean="0"/>
          </a:p>
          <a:p>
            <a:pPr algn="r"/>
            <a:r>
              <a:rPr lang="ru-RU" altLang="ru-RU" dirty="0" smtClean="0"/>
              <a:t>Тел</a:t>
            </a:r>
            <a:r>
              <a:rPr lang="ru-RU" altLang="ru-RU" dirty="0"/>
              <a:t>.(</a:t>
            </a:r>
            <a:r>
              <a:rPr lang="en-US" altLang="ru-RU" dirty="0"/>
              <a:t>38822</a:t>
            </a:r>
            <a:r>
              <a:rPr lang="ru-RU" altLang="ru-RU" dirty="0"/>
              <a:t>) </a:t>
            </a:r>
            <a:r>
              <a:rPr lang="ru-RU" altLang="ru-RU" dirty="0" smtClean="0"/>
              <a:t>4 98 </a:t>
            </a:r>
            <a:r>
              <a:rPr lang="en-US" altLang="ru-RU" dirty="0" smtClean="0"/>
              <a:t>08</a:t>
            </a:r>
            <a:endParaRPr lang="ru-RU" altLang="ru-RU" dirty="0"/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4800"/>
            <a:ext cx="1949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357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29334</TotalTime>
  <Words>202</Words>
  <Application>Microsoft Office PowerPoint</Application>
  <PresentationFormat>Экран (4:3)</PresentationFormat>
  <Paragraphs>50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Courier New</vt:lpstr>
      <vt:lpstr>Garamond</vt:lpstr>
      <vt:lpstr>Times New Roman</vt:lpstr>
      <vt:lpstr>Wingdings</vt:lpstr>
      <vt:lpstr>Край</vt:lpstr>
      <vt:lpstr>Территориальный фонд обязательного медицинского страхования Республики Алтай</vt:lpstr>
      <vt:lpstr>Презентация PowerPoint</vt:lpstr>
      <vt:lpstr> Источники информации: </vt:lpstr>
      <vt:lpstr>Презентация PowerPoint</vt:lpstr>
      <vt:lpstr>Основные задачи:</vt:lpstr>
      <vt:lpstr>Территориальный фонд обязательного медицинского страхования Республики Алтай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Evgeny</dc:creator>
  <cp:lastModifiedBy>kuznecova</cp:lastModifiedBy>
  <cp:revision>1269</cp:revision>
  <cp:lastPrinted>2023-02-02T10:23:21Z</cp:lastPrinted>
  <dcterms:created xsi:type="dcterms:W3CDTF">1601-01-01T00:00:00Z</dcterms:created>
  <dcterms:modified xsi:type="dcterms:W3CDTF">2023-02-03T01:59:11Z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