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38" r:id="rId1"/>
  </p:sldMasterIdLst>
  <p:notesMasterIdLst>
    <p:notesMasterId r:id="rId9"/>
  </p:notesMasterIdLst>
  <p:handoutMasterIdLst>
    <p:handoutMasterId r:id="rId10"/>
  </p:handoutMasterIdLst>
  <p:sldIdLst>
    <p:sldId id="508" r:id="rId2"/>
    <p:sldId id="540" r:id="rId3"/>
    <p:sldId id="543" r:id="rId4"/>
    <p:sldId id="525" r:id="rId5"/>
    <p:sldId id="542" r:id="rId6"/>
    <p:sldId id="544" r:id="rId7"/>
    <p:sldId id="471" r:id="rId8"/>
  </p:sldIdLst>
  <p:sldSz cx="9144000" cy="6858000" type="screen4x3"/>
  <p:notesSz cx="6810375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6699"/>
    <a:srgbClr val="FF7C80"/>
    <a:srgbClr val="6600FF"/>
    <a:srgbClr val="CCFFCC"/>
    <a:srgbClr val="9BBB59"/>
    <a:srgbClr val="F698DB"/>
    <a:srgbClr val="FF66CC"/>
    <a:srgbClr val="32D688"/>
    <a:srgbClr val="FAC2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2" autoAdjust="0"/>
    <p:restoredTop sz="95397" autoAdjust="0"/>
  </p:normalViewPr>
  <p:slideViewPr>
    <p:cSldViewPr>
      <p:cViewPr varScale="1">
        <p:scale>
          <a:sx n="111" d="100"/>
          <a:sy n="111" d="100"/>
        </p:scale>
        <p:origin x="1422" y="102"/>
      </p:cViewPr>
      <p:guideLst>
        <p:guide orient="horz" pos="2160"/>
        <p:guide pos="2880"/>
        <p:guide orient="horz" pos="22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6.100.100.8\&#1054;&#1073;&#1097;&#1072;&#1103;\&#1054;&#1088;&#1075;&#1072;&#1085;&#1080;&#1079;&#1072;&#1094;&#1080;&#1103;%20&#1054;&#1052;&#1057;\&#1055;&#1086;&#1082;&#1072;&#1079;&#1072;&#1090;&#1077;&#1083;&#1080;%202022%20&#1075;&#1086;&#1076;\&#1069;&#1092;&#1092;&#1077;&#1082;&#1090;&#1080;&#1074;&#1085;&#1086;&#1089;&#1090;&#1100;%20&#1079;&#1072;%202022%20&#1087;&#1086;%20&#1087;&#1088;&#1086;&#1092;%20&#1084;&#1077;&#1088;&#1086;&#1087;&#1088;&#1080;&#1103;&#1090;&#1080;&#1103;&#108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6.100.100.8\&#1054;&#1073;&#1097;&#1072;&#1103;\&#1054;&#1088;&#1075;&#1072;&#1085;&#1080;&#1079;&#1072;&#1094;&#1080;&#1103;%20&#1054;&#1052;&#1057;\&#1055;&#1086;&#1082;&#1072;&#1079;&#1072;&#1090;&#1077;&#1083;&#1080;%202022%20&#1075;&#1086;&#1076;\&#1069;&#1092;&#1092;&#1077;&#1082;&#1090;&#1080;&#1074;&#1085;&#1086;&#1089;&#1090;&#1100;%20&#1079;&#1072;%202022%20&#1087;&#1086;%20&#1087;&#1088;&#1086;&#1092;%20&#1084;&#1077;&#1088;&#1086;&#1087;&#1088;&#1080;&#1103;&#1090;&#1080;&#1103;&#108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6.100.100.8\&#1054;&#1073;&#1097;&#1072;&#1103;\&#1054;&#1088;&#1075;&#1072;&#1085;&#1080;&#1079;&#1072;&#1094;&#1080;&#1103;%20&#1054;&#1052;&#1057;\&#1055;&#1086;&#1082;&#1072;&#1079;&#1072;&#1090;&#1077;&#1083;&#1080;%202022%20&#1075;&#1086;&#1076;\&#1069;&#1092;&#1092;&#1077;&#1082;&#1090;&#1080;&#1074;&#1085;&#1086;&#1089;&#1090;&#1100;%20&#1079;&#1072;%202022%20&#1087;&#1086;%20&#1087;&#1088;&#1086;&#1092;%20&#1084;&#1077;&#1088;&#1086;&#1087;&#1088;&#1080;&#1103;&#1090;&#1080;&#1103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'[Эффективность за 2022 по проф мероприятиям.xlsx]%'!$C$4</c:f>
              <c:strCache>
                <c:ptCount val="1"/>
                <c:pt idx="0">
                  <c:v>Диспансеризация взрослых  1 этап </c:v>
                </c:pt>
              </c:strCache>
            </c:strRef>
          </c:tx>
          <c:invertIfNegative val="0"/>
          <c:cat>
            <c:strRef>
              <c:f>'[Эффективность за 2022 по проф мероприятиям.xlsx]%'!$B$5:$B$16</c:f>
              <c:strCache>
                <c:ptCount val="12"/>
                <c:pt idx="0">
                  <c:v>Кош-Агачская РБ </c:v>
                </c:pt>
                <c:pt idx="1">
                  <c:v>Улаганская РБ </c:v>
                </c:pt>
                <c:pt idx="2">
                  <c:v>Акташская Б </c:v>
                </c:pt>
                <c:pt idx="3">
                  <c:v>Усть-Канская РБ </c:v>
                </c:pt>
                <c:pt idx="4">
                  <c:v>Онгудайская РБ </c:v>
                </c:pt>
                <c:pt idx="5">
                  <c:v>Шебалинская РБ </c:v>
                </c:pt>
                <c:pt idx="6">
                  <c:v>Усть-Коксинская РБ </c:v>
                </c:pt>
                <c:pt idx="7">
                  <c:v>Турочакская РБ </c:v>
                </c:pt>
                <c:pt idx="8">
                  <c:v>Майминская РБ </c:v>
                </c:pt>
                <c:pt idx="9">
                  <c:v>Чойская РБ </c:v>
                </c:pt>
                <c:pt idx="10">
                  <c:v>Чемальская РБ </c:v>
                </c:pt>
                <c:pt idx="11">
                  <c:v>Республиканская больница </c:v>
                </c:pt>
              </c:strCache>
            </c:strRef>
          </c:cat>
          <c:val>
            <c:numRef>
              <c:f>'[Эффективность за 2022 по проф мероприятиям.xlsx]%'!$C$5:$C$16</c:f>
              <c:numCache>
                <c:formatCode>#\ ##0.0</c:formatCode>
                <c:ptCount val="12"/>
                <c:pt idx="0">
                  <c:v>68.297455968688851</c:v>
                </c:pt>
                <c:pt idx="1">
                  <c:v>71.348985276561876</c:v>
                </c:pt>
                <c:pt idx="2">
                  <c:v>88.161993769470399</c:v>
                </c:pt>
                <c:pt idx="3">
                  <c:v>62.140687076419724</c:v>
                </c:pt>
                <c:pt idx="4">
                  <c:v>74.730127576054954</c:v>
                </c:pt>
                <c:pt idx="5">
                  <c:v>98.901386345801725</c:v>
                </c:pt>
                <c:pt idx="6">
                  <c:v>51.843674100242879</c:v>
                </c:pt>
                <c:pt idx="7">
                  <c:v>85.884016973125881</c:v>
                </c:pt>
                <c:pt idx="8">
                  <c:v>45.842111785847067</c:v>
                </c:pt>
                <c:pt idx="9">
                  <c:v>92.497753818508528</c:v>
                </c:pt>
                <c:pt idx="10">
                  <c:v>50.676638176638178</c:v>
                </c:pt>
                <c:pt idx="11">
                  <c:v>63.313034464887274</c:v>
                </c:pt>
              </c:numCache>
            </c:numRef>
          </c:val>
        </c:ser>
        <c:ser>
          <c:idx val="1"/>
          <c:order val="1"/>
          <c:tx>
            <c:strRef>
              <c:f>'[Эффективность за 2022 по проф мероприятиям.xlsx]%'!$D$4</c:f>
              <c:strCache>
                <c:ptCount val="1"/>
                <c:pt idx="0">
                  <c:v>Диспансеризация взрослых 2 этап  </c:v>
                </c:pt>
              </c:strCache>
            </c:strRef>
          </c:tx>
          <c:invertIfNegative val="0"/>
          <c:cat>
            <c:strRef>
              <c:f>'[Эффективность за 2022 по проф мероприятиям.xlsx]%'!$B$5:$B$16</c:f>
              <c:strCache>
                <c:ptCount val="12"/>
                <c:pt idx="0">
                  <c:v>Кош-Агачская РБ </c:v>
                </c:pt>
                <c:pt idx="1">
                  <c:v>Улаганская РБ </c:v>
                </c:pt>
                <c:pt idx="2">
                  <c:v>Акташская Б </c:v>
                </c:pt>
                <c:pt idx="3">
                  <c:v>Усть-Канская РБ </c:v>
                </c:pt>
                <c:pt idx="4">
                  <c:v>Онгудайская РБ </c:v>
                </c:pt>
                <c:pt idx="5">
                  <c:v>Шебалинская РБ </c:v>
                </c:pt>
                <c:pt idx="6">
                  <c:v>Усть-Коксинская РБ </c:v>
                </c:pt>
                <c:pt idx="7">
                  <c:v>Турочакская РБ </c:v>
                </c:pt>
                <c:pt idx="8">
                  <c:v>Майминская РБ </c:v>
                </c:pt>
                <c:pt idx="9">
                  <c:v>Чойская РБ </c:v>
                </c:pt>
                <c:pt idx="10">
                  <c:v>Чемальская РБ </c:v>
                </c:pt>
                <c:pt idx="11">
                  <c:v>Республиканская больница </c:v>
                </c:pt>
              </c:strCache>
            </c:strRef>
          </c:cat>
          <c:val>
            <c:numRef>
              <c:f>'[Эффективность за 2022 по проф мероприятиям.xlsx]%'!$D$5:$D$16</c:f>
              <c:numCache>
                <c:formatCode>#\ ##0.0</c:formatCode>
                <c:ptCount val="12"/>
                <c:pt idx="0">
                  <c:v>40.468583599574018</c:v>
                </c:pt>
                <c:pt idx="1">
                  <c:v>100</c:v>
                </c:pt>
                <c:pt idx="2">
                  <c:v>100</c:v>
                </c:pt>
                <c:pt idx="3">
                  <c:v>60.027472527472526</c:v>
                </c:pt>
                <c:pt idx="4">
                  <c:v>71.843251088534117</c:v>
                </c:pt>
                <c:pt idx="5">
                  <c:v>100</c:v>
                </c:pt>
                <c:pt idx="6">
                  <c:v>46.369426751592357</c:v>
                </c:pt>
                <c:pt idx="7">
                  <c:v>77.597402597402592</c:v>
                </c:pt>
                <c:pt idx="8">
                  <c:v>61.704119850187269</c:v>
                </c:pt>
                <c:pt idx="9">
                  <c:v>36.434108527131784</c:v>
                </c:pt>
                <c:pt idx="10">
                  <c:v>13.305613305613306</c:v>
                </c:pt>
                <c:pt idx="11">
                  <c:v>11.803084223013048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19452000"/>
        <c:axId val="1919457440"/>
        <c:axId val="0"/>
      </c:bar3DChart>
      <c:catAx>
        <c:axId val="1919452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19457440"/>
        <c:crosses val="autoZero"/>
        <c:auto val="1"/>
        <c:lblAlgn val="ctr"/>
        <c:lblOffset val="100"/>
        <c:noMultiLvlLbl val="0"/>
      </c:catAx>
      <c:valAx>
        <c:axId val="191945744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crossAx val="19194520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'[Эффективность за 2022 по проф мероприятиям.xlsx]%'!$E$4</c:f>
              <c:strCache>
                <c:ptCount val="1"/>
                <c:pt idx="0">
                  <c:v>Профилактические медицинские осмотры  взрослых </c:v>
                </c:pt>
              </c:strCache>
            </c:strRef>
          </c:tx>
          <c:invertIfNegative val="0"/>
          <c:cat>
            <c:strRef>
              <c:f>'[Эффективность за 2022 по проф мероприятиям.xlsx]%'!$B$5:$B$16</c:f>
              <c:strCache>
                <c:ptCount val="12"/>
                <c:pt idx="0">
                  <c:v>Кош-Агачская РБ </c:v>
                </c:pt>
                <c:pt idx="1">
                  <c:v>Улаганская РБ </c:v>
                </c:pt>
                <c:pt idx="2">
                  <c:v>Акташская Б </c:v>
                </c:pt>
                <c:pt idx="3">
                  <c:v>Усть-Канская РБ </c:v>
                </c:pt>
                <c:pt idx="4">
                  <c:v>Онгудайская РБ </c:v>
                </c:pt>
                <c:pt idx="5">
                  <c:v>Шебалинская РБ </c:v>
                </c:pt>
                <c:pt idx="6">
                  <c:v>Усть-Коксинская РБ </c:v>
                </c:pt>
                <c:pt idx="7">
                  <c:v>Турочакская РБ </c:v>
                </c:pt>
                <c:pt idx="8">
                  <c:v>Майминская РБ </c:v>
                </c:pt>
                <c:pt idx="9">
                  <c:v>Чойская РБ </c:v>
                </c:pt>
                <c:pt idx="10">
                  <c:v>Чемальская РБ </c:v>
                </c:pt>
                <c:pt idx="11">
                  <c:v>Республиканская больница </c:v>
                </c:pt>
              </c:strCache>
            </c:strRef>
          </c:cat>
          <c:val>
            <c:numRef>
              <c:f>'[Эффективность за 2022 по проф мероприятиям.xlsx]%'!$E$5:$E$16</c:f>
              <c:numCache>
                <c:formatCode>0.0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'[Эффективность за 2022 по проф мероприятиям.xlsx]%'!$F$4</c:f>
              <c:strCache>
                <c:ptCount val="1"/>
                <c:pt idx="0">
                  <c:v>Профилактические медицинские осмотры несовершеннолетних  </c:v>
                </c:pt>
              </c:strCache>
            </c:strRef>
          </c:tx>
          <c:invertIfNegative val="0"/>
          <c:cat>
            <c:strRef>
              <c:f>'[Эффективность за 2022 по проф мероприятиям.xlsx]%'!$B$5:$B$16</c:f>
              <c:strCache>
                <c:ptCount val="12"/>
                <c:pt idx="0">
                  <c:v>Кош-Агачская РБ </c:v>
                </c:pt>
                <c:pt idx="1">
                  <c:v>Улаганская РБ </c:v>
                </c:pt>
                <c:pt idx="2">
                  <c:v>Акташская Б </c:v>
                </c:pt>
                <c:pt idx="3">
                  <c:v>Усть-Канская РБ </c:v>
                </c:pt>
                <c:pt idx="4">
                  <c:v>Онгудайская РБ </c:v>
                </c:pt>
                <c:pt idx="5">
                  <c:v>Шебалинская РБ </c:v>
                </c:pt>
                <c:pt idx="6">
                  <c:v>Усть-Коксинская РБ </c:v>
                </c:pt>
                <c:pt idx="7">
                  <c:v>Турочакская РБ </c:v>
                </c:pt>
                <c:pt idx="8">
                  <c:v>Майминская РБ </c:v>
                </c:pt>
                <c:pt idx="9">
                  <c:v>Чойская РБ </c:v>
                </c:pt>
                <c:pt idx="10">
                  <c:v>Чемальская РБ </c:v>
                </c:pt>
                <c:pt idx="11">
                  <c:v>Республиканская больница </c:v>
                </c:pt>
              </c:strCache>
            </c:strRef>
          </c:cat>
          <c:val>
            <c:numRef>
              <c:f>'[Эффективность за 2022 по проф мероприятиям.xlsx]%'!$F$5:$F$16</c:f>
              <c:numCache>
                <c:formatCode>#\ ##0.0</c:formatCode>
                <c:ptCount val="12"/>
                <c:pt idx="0">
                  <c:v>89.302802460697194</c:v>
                </c:pt>
                <c:pt idx="1">
                  <c:v>100</c:v>
                </c:pt>
                <c:pt idx="2">
                  <c:v>100</c:v>
                </c:pt>
                <c:pt idx="3">
                  <c:v>99.000222172850485</c:v>
                </c:pt>
                <c:pt idx="4">
                  <c:v>55.269320843091329</c:v>
                </c:pt>
                <c:pt idx="5">
                  <c:v>84.395716471188166</c:v>
                </c:pt>
                <c:pt idx="6">
                  <c:v>62.785340314136128</c:v>
                </c:pt>
                <c:pt idx="7">
                  <c:v>89.194029850746276</c:v>
                </c:pt>
                <c:pt idx="8">
                  <c:v>66.071987480438182</c:v>
                </c:pt>
                <c:pt idx="9">
                  <c:v>80.713954566527576</c:v>
                </c:pt>
                <c:pt idx="10">
                  <c:v>65.753938484621159</c:v>
                </c:pt>
                <c:pt idx="1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19453088"/>
        <c:axId val="1919462880"/>
        <c:axId val="0"/>
      </c:bar3DChart>
      <c:catAx>
        <c:axId val="1919453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19462880"/>
        <c:crosses val="autoZero"/>
        <c:auto val="1"/>
        <c:lblAlgn val="ctr"/>
        <c:lblOffset val="100"/>
        <c:noMultiLvlLbl val="0"/>
      </c:catAx>
      <c:valAx>
        <c:axId val="191946288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9194530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'[Эффективность за 2022 по проф мероприятиям.xlsx]%'!$G$4</c:f>
              <c:strCache>
                <c:ptCount val="1"/>
                <c:pt idx="0">
                  <c:v>Углубленная диспансеризация 1 этап  </c:v>
                </c:pt>
              </c:strCache>
            </c:strRef>
          </c:tx>
          <c:invertIfNegative val="0"/>
          <c:cat>
            <c:strRef>
              <c:f>'[Эффективность за 2022 по проф мероприятиям.xlsx]%'!$B$5:$B$16</c:f>
              <c:strCache>
                <c:ptCount val="12"/>
                <c:pt idx="0">
                  <c:v>Кош-Агачская РБ </c:v>
                </c:pt>
                <c:pt idx="1">
                  <c:v>Улаганская РБ </c:v>
                </c:pt>
                <c:pt idx="2">
                  <c:v>Акташская Б </c:v>
                </c:pt>
                <c:pt idx="3">
                  <c:v>Усть-Канская РБ </c:v>
                </c:pt>
                <c:pt idx="4">
                  <c:v>Онгудайская РБ </c:v>
                </c:pt>
                <c:pt idx="5">
                  <c:v>Шебалинская РБ </c:v>
                </c:pt>
                <c:pt idx="6">
                  <c:v>Усть-Коксинская РБ </c:v>
                </c:pt>
                <c:pt idx="7">
                  <c:v>Турочакская РБ </c:v>
                </c:pt>
                <c:pt idx="8">
                  <c:v>Майминская РБ </c:v>
                </c:pt>
                <c:pt idx="9">
                  <c:v>Чойская РБ </c:v>
                </c:pt>
                <c:pt idx="10">
                  <c:v>Чемальская РБ </c:v>
                </c:pt>
                <c:pt idx="11">
                  <c:v>Республиканская больница </c:v>
                </c:pt>
              </c:strCache>
            </c:strRef>
          </c:cat>
          <c:val>
            <c:numRef>
              <c:f>'[Эффективность за 2022 по проф мероприятиям.xlsx]%'!$G$5:$G$16</c:f>
              <c:numCache>
                <c:formatCode>0.0</c:formatCode>
                <c:ptCount val="12"/>
                <c:pt idx="0">
                  <c:v>75.795190069821572</c:v>
                </c:pt>
                <c:pt idx="1">
                  <c:v>100</c:v>
                </c:pt>
                <c:pt idx="2">
                  <c:v>100</c:v>
                </c:pt>
                <c:pt idx="3">
                  <c:v>47.628657921291619</c:v>
                </c:pt>
                <c:pt idx="4">
                  <c:v>64.36903499469777</c:v>
                </c:pt>
                <c:pt idx="5">
                  <c:v>100</c:v>
                </c:pt>
                <c:pt idx="6">
                  <c:v>33.965844402277042</c:v>
                </c:pt>
                <c:pt idx="7">
                  <c:v>85.627283800243603</c:v>
                </c:pt>
                <c:pt idx="8">
                  <c:v>43.991416309012877</c:v>
                </c:pt>
                <c:pt idx="9">
                  <c:v>97.495183044315993</c:v>
                </c:pt>
                <c:pt idx="10">
                  <c:v>75.692307692307693</c:v>
                </c:pt>
                <c:pt idx="11">
                  <c:v>17.571271929824562</c:v>
                </c:pt>
              </c:numCache>
            </c:numRef>
          </c:val>
        </c:ser>
        <c:ser>
          <c:idx val="1"/>
          <c:order val="1"/>
          <c:tx>
            <c:strRef>
              <c:f>'[Эффективность за 2022 по проф мероприятиям.xlsx]%'!$H$4</c:f>
              <c:strCache>
                <c:ptCount val="1"/>
                <c:pt idx="0">
                  <c:v>Углубленная диспансеризация 2 этап  </c:v>
                </c:pt>
              </c:strCache>
            </c:strRef>
          </c:tx>
          <c:invertIfNegative val="0"/>
          <c:cat>
            <c:strRef>
              <c:f>'[Эффективность за 2022 по проф мероприятиям.xlsx]%'!$B$5:$B$16</c:f>
              <c:strCache>
                <c:ptCount val="12"/>
                <c:pt idx="0">
                  <c:v>Кош-Агачская РБ </c:v>
                </c:pt>
                <c:pt idx="1">
                  <c:v>Улаганская РБ </c:v>
                </c:pt>
                <c:pt idx="2">
                  <c:v>Акташская Б </c:v>
                </c:pt>
                <c:pt idx="3">
                  <c:v>Усть-Канская РБ </c:v>
                </c:pt>
                <c:pt idx="4">
                  <c:v>Онгудайская РБ </c:v>
                </c:pt>
                <c:pt idx="5">
                  <c:v>Шебалинская РБ </c:v>
                </c:pt>
                <c:pt idx="6">
                  <c:v>Усть-Коксинская РБ </c:v>
                </c:pt>
                <c:pt idx="7">
                  <c:v>Турочакская РБ </c:v>
                </c:pt>
                <c:pt idx="8">
                  <c:v>Майминская РБ </c:v>
                </c:pt>
                <c:pt idx="9">
                  <c:v>Чойская РБ </c:v>
                </c:pt>
                <c:pt idx="10">
                  <c:v>Чемальская РБ </c:v>
                </c:pt>
                <c:pt idx="11">
                  <c:v>Республиканская больница </c:v>
                </c:pt>
              </c:strCache>
            </c:strRef>
          </c:cat>
          <c:val>
            <c:numRef>
              <c:f>'[Эффективность за 2022 по проф мероприятиям.xlsx]%'!$H$5:$H$16</c:f>
              <c:numCache>
                <c:formatCode>0.0</c:formatCode>
                <c:ptCount val="12"/>
                <c:pt idx="0">
                  <c:v>34.666666666666671</c:v>
                </c:pt>
                <c:pt idx="1">
                  <c:v>100</c:v>
                </c:pt>
                <c:pt idx="2">
                  <c:v>100</c:v>
                </c:pt>
                <c:pt idx="3">
                  <c:v>92</c:v>
                </c:pt>
                <c:pt idx="4">
                  <c:v>68.75</c:v>
                </c:pt>
                <c:pt idx="5">
                  <c:v>100</c:v>
                </c:pt>
                <c:pt idx="6">
                  <c:v>8.9743589743589745</c:v>
                </c:pt>
                <c:pt idx="7">
                  <c:v>39.285714285714285</c:v>
                </c:pt>
                <c:pt idx="8">
                  <c:v>11.258278145695364</c:v>
                </c:pt>
                <c:pt idx="9">
                  <c:v>86.36363636363636</c:v>
                </c:pt>
                <c:pt idx="10">
                  <c:v>12.195121951219512</c:v>
                </c:pt>
                <c:pt idx="11">
                  <c:v>13.253012048192772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19461792"/>
        <c:axId val="1919453632"/>
        <c:axId val="0"/>
      </c:bar3DChart>
      <c:catAx>
        <c:axId val="1919461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19453632"/>
        <c:crosses val="autoZero"/>
        <c:auto val="1"/>
        <c:lblAlgn val="ctr"/>
        <c:lblOffset val="100"/>
        <c:noMultiLvlLbl val="0"/>
      </c:catAx>
      <c:valAx>
        <c:axId val="191945363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9194617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8A8E6C-C310-4617-A39A-8AF27FDE789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C2FA5F-F23C-46B3-B3C1-B5408D315594}" type="pres">
      <dgm:prSet presAssocID="{768A8E6C-C310-4617-A39A-8AF27FDE78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64BCE8B-2CC4-48FB-A0A4-41374F0C3299}" type="presOf" srcId="{768A8E6C-C310-4617-A39A-8AF27FDE7893}" destId="{C7C2FA5F-F23C-46B3-B3C1-B5408D31559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FC3DC1-7260-41CD-B964-7147E17475C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A0987C-000C-4256-90E8-D6596BFF5463}">
      <dgm:prSet/>
      <dgm:spPr/>
      <dgm:t>
        <a:bodyPr/>
        <a:lstStyle/>
        <a:p>
          <a:pPr algn="ctr" rtl="0"/>
          <a:r>
            <a:rPr lang="ru-RU" b="1" dirty="0" smtClean="0"/>
            <a:t>Численность застрахованных лиц, </a:t>
          </a:r>
        </a:p>
        <a:p>
          <a:pPr algn="ctr" rtl="0"/>
          <a:r>
            <a:rPr lang="ru-RU" b="1" dirty="0" smtClean="0"/>
            <a:t>подлежащих профилактическим мероприятиям, </a:t>
          </a:r>
        </a:p>
        <a:p>
          <a:pPr algn="ctr" rtl="0"/>
          <a:r>
            <a:rPr lang="ru-RU" b="1" dirty="0" smtClean="0"/>
            <a:t>согласно ТП ОМС Республики Алтай на 2023 год:</a:t>
          </a:r>
          <a:endParaRPr lang="ru-RU" dirty="0"/>
        </a:p>
      </dgm:t>
    </dgm:pt>
    <dgm:pt modelId="{59EE154E-CAE9-45C4-A0EA-F85AF0513C29}" type="parTrans" cxnId="{BC872AC6-1551-40AF-AA22-022377E528B3}">
      <dgm:prSet/>
      <dgm:spPr/>
      <dgm:t>
        <a:bodyPr/>
        <a:lstStyle/>
        <a:p>
          <a:endParaRPr lang="ru-RU"/>
        </a:p>
      </dgm:t>
    </dgm:pt>
    <dgm:pt modelId="{239E93A8-438D-46C9-9A3E-723CB3CA43EE}" type="sibTrans" cxnId="{BC872AC6-1551-40AF-AA22-022377E528B3}">
      <dgm:prSet/>
      <dgm:spPr/>
      <dgm:t>
        <a:bodyPr/>
        <a:lstStyle/>
        <a:p>
          <a:endParaRPr lang="ru-RU"/>
        </a:p>
      </dgm:t>
    </dgm:pt>
    <dgm:pt modelId="{DCE935BD-45B3-4572-B181-4D15BEA6CEAD}" type="pres">
      <dgm:prSet presAssocID="{7EFC3DC1-7260-41CD-B964-7147E17475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6FD88E-DD8A-4C93-9572-72226381063E}" type="pres">
      <dgm:prSet presAssocID="{AFA0987C-000C-4256-90E8-D6596BFF5463}" presName="parentText" presStyleLbl="node1" presStyleIdx="0" presStyleCnt="1" custLinFactNeighborX="-11957" custLinFactNeighborY="-3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A729A1-6844-4F67-9F9E-5C12AA27E465}" type="presOf" srcId="{AFA0987C-000C-4256-90E8-D6596BFF5463}" destId="{906FD88E-DD8A-4C93-9572-72226381063E}" srcOrd="0" destOrd="0" presId="urn:microsoft.com/office/officeart/2005/8/layout/vList2"/>
    <dgm:cxn modelId="{F2EDFDBB-295A-41B9-BA48-C94963F8F6E8}" type="presOf" srcId="{7EFC3DC1-7260-41CD-B964-7147E17475CB}" destId="{DCE935BD-45B3-4572-B181-4D15BEA6CEAD}" srcOrd="0" destOrd="0" presId="urn:microsoft.com/office/officeart/2005/8/layout/vList2"/>
    <dgm:cxn modelId="{BC872AC6-1551-40AF-AA22-022377E528B3}" srcId="{7EFC3DC1-7260-41CD-B964-7147E17475CB}" destId="{AFA0987C-000C-4256-90E8-D6596BFF5463}" srcOrd="0" destOrd="0" parTransId="{59EE154E-CAE9-45C4-A0EA-F85AF0513C29}" sibTransId="{239E93A8-438D-46C9-9A3E-723CB3CA43EE}"/>
    <dgm:cxn modelId="{3251B454-DFA3-404F-9182-70F5B56E626B}" type="presParOf" srcId="{DCE935BD-45B3-4572-B181-4D15BEA6CEAD}" destId="{906FD88E-DD8A-4C93-9572-72226381063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51905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85" y="3"/>
            <a:ext cx="2951905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3247"/>
            <a:ext cx="2951905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85" y="9443247"/>
            <a:ext cx="2951905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159D5D-970B-48F4-98AA-7BFA948D6B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54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51905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85" y="3"/>
            <a:ext cx="2951905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2424"/>
            <a:ext cx="5448936" cy="4474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3247"/>
            <a:ext cx="2951905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85" y="9443247"/>
            <a:ext cx="2951905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C4085-8694-454E-B9B7-E7AA897E06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401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C4085-8694-454E-B9B7-E7AA897E06FA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045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CCB1-CFB5-480D-AE21-44CFB7761679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4842-67B4-46AE-918A-152E0B47517C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3468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2B0D7-0EF6-4C5C-ACD7-370A9CBDE0C1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E0B1-65BF-4D4A-906E-36F6D6AAC719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1449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A90DD-D767-40F3-8931-1ED50BB87D56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2873A-28E0-43E4-9A06-BE1C1403B05A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8365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808864"/>
      </p:ext>
    </p:extLst>
  </p:cSld>
  <p:clrMapOvr>
    <a:masterClrMapping/>
  </p:clrMapOvr>
  <p:transition>
    <p:fad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54996"/>
      </p:ext>
    </p:extLst>
  </p:cSld>
  <p:clrMapOvr>
    <a:masterClrMapping/>
  </p:clrMapOvr>
  <p:transition>
    <p:fad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3BDCB-3618-490A-8786-0BAB4E01991C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978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DAC1D-1D61-430E-8805-6995962930CF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D33E8-D6AF-4D6C-9075-3B06C9B6FD02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609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4D65-35AC-4CD1-8188-D1420241CD46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C3AA-F76A-4DA1-A056-E92B7F134766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3963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5120-F83D-440C-BFD2-CFBEFC81BF13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A10B-AAAC-4E12-B90C-721D5E6F329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811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2BD89-F683-4523-9A90-89230683A79C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0C3A-5D09-433D-9E80-BD43793436C3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98208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70F8B-DEAB-4211-B2B1-629C25018F7B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3420-F9F2-4E5A-BAA8-7467D850EEA5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083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7F8B-0561-4823-8608-21BD65AE8BCD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C2D4D-EB6E-448F-9888-2E6039CEBA12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74066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B72C4-8ECC-4A9C-AAAD-4C0EF6A0B858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2BE48-1A70-47BA-A3AC-EB7DC94725C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97534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7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9" r:id="rId1"/>
    <p:sldLayoutId id="2147484440" r:id="rId2"/>
    <p:sldLayoutId id="2147484441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47" r:id="rId9"/>
    <p:sldLayoutId id="2147484448" r:id="rId10"/>
    <p:sldLayoutId id="2147484449" r:id="rId11"/>
    <p:sldLayoutId id="2147484450" r:id="rId12"/>
    <p:sldLayoutId id="2147484451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579764"/>
            <a:ext cx="6108576" cy="10573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1800" b="1" dirty="0">
                <a:solidFill>
                  <a:srgbClr val="0070C0"/>
                </a:solidFill>
              </a:rPr>
              <a:t>Территориальный фонд обязательного</a:t>
            </a:r>
            <a:r>
              <a:rPr lang="en-US" altLang="ru-RU" sz="1800" b="1" dirty="0">
                <a:solidFill>
                  <a:srgbClr val="0070C0"/>
                </a:solidFill>
              </a:rPr>
              <a:t/>
            </a:r>
            <a:br>
              <a:rPr lang="en-US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медицинского страхования</a:t>
            </a:r>
            <a:br>
              <a:rPr lang="ru-RU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Республики Алтай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3568" y="2132855"/>
            <a:ext cx="8460432" cy="202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800" b="1" dirty="0">
              <a:solidFill>
                <a:srgbClr val="333399"/>
              </a:solidFill>
              <a:latin typeface="Times New Roman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333399"/>
                </a:solidFill>
                <a:latin typeface="Times New Roman"/>
              </a:rPr>
              <a:t>Информирование о прохождении профилактических медицинских осмотров, диспансеризации, в том числе углубленной диспансеризации.</a:t>
            </a:r>
          </a:p>
          <a:p>
            <a:pPr algn="ctr" eaLnBrk="1" hangingPunct="1"/>
            <a:r>
              <a:rPr lang="ru-RU" altLang="ru-RU" sz="2800" b="1" dirty="0" smtClean="0">
                <a:solidFill>
                  <a:srgbClr val="333399"/>
                </a:solidFill>
                <a:latin typeface="Times New Roman"/>
              </a:rPr>
              <a:t> </a:t>
            </a:r>
            <a:endParaRPr lang="ru-RU" altLang="ru-RU" sz="2800" b="1" dirty="0">
              <a:solidFill>
                <a:srgbClr val="333399"/>
              </a:solidFill>
              <a:latin typeface="Times New Roman"/>
            </a:endParaRPr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82" y="404664"/>
            <a:ext cx="1824161" cy="156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20</a:t>
            </a:r>
            <a:r>
              <a:rPr lang="en-US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2</a:t>
            </a:r>
            <a:r>
              <a:rPr lang="ru-RU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3 год</a:t>
            </a:r>
            <a:endParaRPr lang="en-US" altLang="ru-RU" sz="2000" b="1" dirty="0" smtClean="0">
              <a:solidFill>
                <a:srgbClr val="333399"/>
              </a:solidFill>
              <a:latin typeface="Garamond" panose="02020404030301010803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г. Горно-Алтайск</a:t>
            </a:r>
            <a:endParaRPr lang="ru-RU" altLang="ru-RU" sz="2000" b="1" dirty="0">
              <a:solidFill>
                <a:srgbClr val="333399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57656" y="5304253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И.о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. начальника отдела организации ОМС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Серебренникова Елена Владимировна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6163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1D72CD-532D-4325-971A-48A24EC72AA1}" type="slidenum">
              <a:rPr lang="ru-RU" altLang="en-US" sz="1200" smtClean="0">
                <a:latin typeface="Garamond" panose="02020404030301010803" pitchFamily="18" charset="0"/>
              </a:rPr>
              <a:pPr/>
              <a:t>2</a:t>
            </a:fld>
            <a:endParaRPr lang="ru-RU" altLang="en-US" sz="1200" smtClean="0">
              <a:latin typeface="Garamond" panose="02020404030301010803" pitchFamily="18" charset="0"/>
            </a:endParaRPr>
          </a:p>
        </p:txBody>
      </p:sp>
      <p:graphicFrame>
        <p:nvGraphicFramePr>
          <p:cNvPr id="30" name="Схема 29"/>
          <p:cNvGraphicFramePr/>
          <p:nvPr>
            <p:extLst>
              <p:ext uri="{D42A27DB-BD31-4B8C-83A1-F6EECF244321}">
                <p14:modId xmlns:p14="http://schemas.microsoft.com/office/powerpoint/2010/main" val="1788699265"/>
              </p:ext>
            </p:extLst>
          </p:nvPr>
        </p:nvGraphicFramePr>
        <p:xfrm>
          <a:off x="2267744" y="1555237"/>
          <a:ext cx="4536504" cy="577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4583" name="Picture 98" descr="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6237288"/>
            <a:ext cx="12192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2808012047"/>
              </p:ext>
            </p:extLst>
          </p:nvPr>
        </p:nvGraphicFramePr>
        <p:xfrm>
          <a:off x="611560" y="332656"/>
          <a:ext cx="8259561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2422" y="4941168"/>
            <a:ext cx="3045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+mj-lt"/>
              </a:rPr>
              <a:t> </a:t>
            </a:r>
            <a:endParaRPr lang="ru-RU" sz="1400" dirty="0">
              <a:latin typeface="+mj-lt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633485" y="1282538"/>
            <a:ext cx="2392356" cy="1423996"/>
            <a:chOff x="1919045" y="-508265"/>
            <a:chExt cx="6017840" cy="1518004"/>
          </a:xfrm>
          <a:scene3d>
            <a:camera prst="orthographicFront"/>
            <a:lightRig rig="flat" dir="t"/>
          </a:scene3d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1919045" y="-17606"/>
              <a:ext cx="6017840" cy="54417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9" name="Скругленный прямоугольник 4"/>
            <p:cNvSpPr/>
            <p:nvPr/>
          </p:nvSpPr>
          <p:spPr>
            <a:xfrm>
              <a:off x="1919045" y="-508265"/>
              <a:ext cx="5889897" cy="151800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/>
                <a:t>Профилактические медицинские осмотры</a:t>
              </a: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457822" y="1758568"/>
            <a:ext cx="2529014" cy="510471"/>
            <a:chOff x="1409325" y="228234"/>
            <a:chExt cx="6361596" cy="544171"/>
          </a:xfrm>
          <a:scene3d>
            <a:camera prst="orthographicFront"/>
            <a:lightRig rig="flat" dir="t"/>
          </a:scene3d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753083" y="228234"/>
              <a:ext cx="6017838" cy="54417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2" name="Скругленный прямоугольник 4"/>
            <p:cNvSpPr/>
            <p:nvPr/>
          </p:nvSpPr>
          <p:spPr>
            <a:xfrm>
              <a:off x="1409325" y="273204"/>
              <a:ext cx="6255975" cy="3309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200" b="1" dirty="0" smtClean="0"/>
                <a:t>Диспансеризация, в том числе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200" b="1" kern="1200" dirty="0" smtClean="0"/>
                <a:t>углубленная </a:t>
              </a: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6211949" y="1715045"/>
            <a:ext cx="2487025" cy="510471"/>
            <a:chOff x="1489847" y="194402"/>
            <a:chExt cx="6255975" cy="544171"/>
          </a:xfrm>
          <a:scene3d>
            <a:camera prst="orthographicFront"/>
            <a:lightRig rig="flat" dir="t"/>
          </a:scene3d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1727982" y="194402"/>
              <a:ext cx="6017840" cy="54417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5" name="Скругленный прямоугольник 4"/>
            <p:cNvSpPr/>
            <p:nvPr/>
          </p:nvSpPr>
          <p:spPr>
            <a:xfrm>
              <a:off x="1489847" y="259070"/>
              <a:ext cx="6255975" cy="38917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/>
                <a:t>Диспансерное наблюдение</a:t>
              </a:r>
            </a:p>
          </p:txBody>
        </p:sp>
      </p:grpSp>
      <p:sp>
        <p:nvSpPr>
          <p:cNvPr id="61" name="Скругленный прямоугольник 60"/>
          <p:cNvSpPr/>
          <p:nvPr/>
        </p:nvSpPr>
        <p:spPr>
          <a:xfrm>
            <a:off x="971600" y="2946308"/>
            <a:ext cx="1872208" cy="570362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b="1" dirty="0" smtClean="0"/>
              <a:t>58 956 чел.</a:t>
            </a:r>
          </a:p>
          <a:p>
            <a:pPr algn="ctr"/>
            <a:r>
              <a:rPr lang="ru-RU" sz="1200" dirty="0" smtClean="0"/>
              <a:t>(норматив – 0,265590)</a:t>
            </a:r>
            <a:endParaRPr lang="ru-RU" sz="1200" dirty="0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3869574" y="2936750"/>
            <a:ext cx="1870508" cy="57992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b="1" dirty="0" smtClean="0"/>
              <a:t>73 569 чел.</a:t>
            </a:r>
          </a:p>
          <a:p>
            <a:pPr algn="ctr"/>
            <a:r>
              <a:rPr lang="ru-RU" sz="1400" b="1" dirty="0" smtClean="0"/>
              <a:t> </a:t>
            </a:r>
            <a:r>
              <a:rPr lang="ru-RU" sz="1200" dirty="0" smtClean="0"/>
              <a:t>(норматив – 0,331413)</a:t>
            </a:r>
            <a:endParaRPr lang="ru-RU" sz="1200" dirty="0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6594931" y="2909215"/>
            <a:ext cx="1815730" cy="618845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b="1" dirty="0" smtClean="0"/>
              <a:t>58 102 чел.</a:t>
            </a:r>
          </a:p>
          <a:p>
            <a:pPr algn="ctr"/>
            <a:r>
              <a:rPr lang="ru-RU" sz="1200" dirty="0" smtClean="0"/>
              <a:t>(норматив – 0,261736)</a:t>
            </a:r>
            <a:endParaRPr lang="ru-RU" sz="1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07730" y="4243891"/>
            <a:ext cx="7787207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2023 году будет уделяться особое внимание выполнению плановых значений и исполнению нормативов финансового обеспечения</a:t>
            </a:r>
            <a:endParaRPr lang="ru-RU" sz="1600" dirty="0"/>
          </a:p>
        </p:txBody>
      </p:sp>
      <p:cxnSp>
        <p:nvCxnSpPr>
          <p:cNvPr id="4" name="Прямая со стрелкой 3"/>
          <p:cNvCxnSpPr/>
          <p:nvPr/>
        </p:nvCxnSpPr>
        <p:spPr bwMode="auto">
          <a:xfrm flipH="1">
            <a:off x="1829663" y="2348880"/>
            <a:ext cx="150049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Прямая со стрелкой 5"/>
          <p:cNvCxnSpPr/>
          <p:nvPr/>
        </p:nvCxnSpPr>
        <p:spPr bwMode="auto">
          <a:xfrm>
            <a:off x="4701333" y="2400868"/>
            <a:ext cx="0" cy="343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Прямая со стрелкой 7"/>
          <p:cNvCxnSpPr/>
          <p:nvPr/>
        </p:nvCxnSpPr>
        <p:spPr bwMode="auto">
          <a:xfrm>
            <a:off x="7020272" y="2348880"/>
            <a:ext cx="288032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7733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211144" cy="648072"/>
          </a:xfrm>
        </p:spPr>
        <p:txBody>
          <a:bodyPr/>
          <a:lstStyle/>
          <a:p>
            <a:r>
              <a:rPr lang="ru-RU" sz="1400" b="1" dirty="0"/>
              <a:t>Выполнение плановых показателей профилактических медицинских </a:t>
            </a:r>
            <a:r>
              <a:rPr lang="ru-RU" sz="1400" b="1" dirty="0" smtClean="0"/>
              <a:t>осмотров, диспансеризации</a:t>
            </a:r>
            <a:r>
              <a:rPr lang="ru-RU" sz="1400" b="1" dirty="0"/>
              <a:t>, в том числе углубленной диспансеризации в 2022 </a:t>
            </a:r>
            <a:r>
              <a:rPr lang="ru-RU" sz="1400" b="1" dirty="0" smtClean="0"/>
              <a:t>году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777011"/>
              </p:ext>
            </p:extLst>
          </p:nvPr>
        </p:nvGraphicFramePr>
        <p:xfrm>
          <a:off x="449840" y="1124744"/>
          <a:ext cx="4201616" cy="23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294349"/>
              </p:ext>
            </p:extLst>
          </p:nvPr>
        </p:nvGraphicFramePr>
        <p:xfrm>
          <a:off x="4427984" y="1052736"/>
          <a:ext cx="4474096" cy="2419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1243006"/>
              </p:ext>
            </p:extLst>
          </p:nvPr>
        </p:nvGraphicFramePr>
        <p:xfrm>
          <a:off x="2411760" y="3501008"/>
          <a:ext cx="4572000" cy="2413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98" descr="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6237288"/>
            <a:ext cx="12192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74731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06648"/>
            <a:ext cx="8003232" cy="420862"/>
          </a:xfrm>
        </p:spPr>
        <p:txBody>
          <a:bodyPr/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         </a:t>
            </a:r>
            <a:r>
              <a:rPr lang="ru-RU" sz="1600" b="1" dirty="0" smtClean="0">
                <a:solidFill>
                  <a:srgbClr val="FF0000"/>
                </a:solidFill>
              </a:rPr>
              <a:t>ежегодно до 15 января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                   направляют: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291357"/>
            <a:ext cx="1219306" cy="38408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170910" y="1598980"/>
            <a:ext cx="2638970" cy="269901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prstClr val="black"/>
                </a:solidFill>
              </a:rPr>
              <a:t>Сведения о прикреплении</a:t>
            </a:r>
            <a:endParaRPr lang="ru-RU" sz="1500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27702" y="1579989"/>
            <a:ext cx="2532530" cy="288892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prstClr val="black"/>
                </a:solidFill>
              </a:rPr>
              <a:t>Планы-графики </a:t>
            </a:r>
            <a:endParaRPr lang="ru-RU" sz="1500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86984" y="2031071"/>
            <a:ext cx="2622896" cy="65856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prstClr val="black"/>
                </a:solidFill>
              </a:rPr>
              <a:t>Списки для проведения профилактических мероприятий</a:t>
            </a:r>
            <a:endParaRPr lang="ru-RU" sz="1500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15453" y="1999582"/>
            <a:ext cx="2616788" cy="690053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prstClr val="black"/>
                </a:solidFill>
              </a:rPr>
              <a:t>График работы медицинской организации</a:t>
            </a:r>
            <a:endParaRPr lang="ru-RU" sz="1500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52115" y="3185679"/>
            <a:ext cx="5799508" cy="556717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prstClr val="black"/>
                </a:solidFill>
              </a:rPr>
              <a:t>Актуализируют списки для проведения профилактических мероприятий</a:t>
            </a:r>
            <a:endParaRPr lang="ru-RU" sz="1500" dirty="0">
              <a:solidFill>
                <a:prstClr val="black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558798" y="520987"/>
            <a:ext cx="6821513" cy="387734"/>
            <a:chOff x="1409331" y="174157"/>
            <a:chExt cx="6305868" cy="544171"/>
          </a:xfrm>
          <a:scene3d>
            <a:camera prst="orthographicFront"/>
            <a:lightRig rig="flat" dir="t"/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1697360" y="174157"/>
              <a:ext cx="6017839" cy="54417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1409331" y="235567"/>
              <a:ext cx="6110081" cy="3776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</a:rPr>
                <a:t>Медицинские организации: </a:t>
              </a:r>
              <a:endParaRPr lang="ru-RU" sz="1400" b="1" kern="1200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475656" y="2787399"/>
            <a:ext cx="12648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+mn-lt"/>
              </a:rPr>
              <a:t>постоянно: </a:t>
            </a:r>
            <a:endParaRPr lang="ru-RU" sz="1600" dirty="0">
              <a:latin typeface="+mn-lt"/>
            </a:endParaRPr>
          </a:p>
        </p:txBody>
      </p:sp>
      <p:cxnSp>
        <p:nvCxnSpPr>
          <p:cNvPr id="8" name="Прямая со стрелкой 7"/>
          <p:cNvCxnSpPr/>
          <p:nvPr/>
        </p:nvCxnSpPr>
        <p:spPr bwMode="auto">
          <a:xfrm flipH="1">
            <a:off x="1929652" y="3917424"/>
            <a:ext cx="356906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Прямая со стрелкой 19"/>
          <p:cNvCxnSpPr/>
          <p:nvPr/>
        </p:nvCxnSpPr>
        <p:spPr bwMode="auto">
          <a:xfrm>
            <a:off x="4051869" y="3933056"/>
            <a:ext cx="0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Прямая со стрелкой 21"/>
          <p:cNvCxnSpPr/>
          <p:nvPr/>
        </p:nvCxnSpPr>
        <p:spPr bwMode="auto">
          <a:xfrm>
            <a:off x="5637161" y="3931285"/>
            <a:ext cx="360040" cy="1523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Скругленный прямоугольник 22"/>
          <p:cNvSpPr/>
          <p:nvPr/>
        </p:nvSpPr>
        <p:spPr>
          <a:xfrm>
            <a:off x="1152115" y="4285242"/>
            <a:ext cx="1440160" cy="510471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/>
              <a:t>Врачи-терапевты</a:t>
            </a:r>
            <a:endParaRPr lang="ru-RU" sz="14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05265" y="4330734"/>
            <a:ext cx="1440160" cy="510471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/>
              <a:t>Врачи общей практики</a:t>
            </a:r>
            <a:endParaRPr lang="ru-RU" sz="14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629660" y="4285525"/>
            <a:ext cx="1440160" cy="510471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/>
              <a:t>Фельдшеры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617307" y="4875499"/>
            <a:ext cx="8883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+mn-lt"/>
              </a:rPr>
              <a:t>важно: </a:t>
            </a:r>
            <a:endParaRPr lang="ru-RU" sz="1600" dirty="0">
              <a:latin typeface="+mn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66853" y="5270415"/>
            <a:ext cx="262289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16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</a:rPr>
              <a:t>профилактические мероприяти</a:t>
            </a:r>
            <a:r>
              <a:rPr lang="ru-RU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n-lt"/>
              </a:rPr>
              <a:t>я</a:t>
            </a:r>
            <a:endParaRPr lang="ru-RU" sz="1600" dirty="0">
              <a:latin typeface="+mn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259168" y="5320500"/>
            <a:ext cx="258806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16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+mj-lt"/>
              </a:rPr>
              <a:t>Место прикрепления</a:t>
            </a:r>
            <a:endParaRPr lang="ru-RU" sz="1600" dirty="0">
              <a:latin typeface="+mj-lt"/>
            </a:endParaRPr>
          </a:p>
        </p:txBody>
      </p:sp>
      <p:sp>
        <p:nvSpPr>
          <p:cNvPr id="35" name="Равно 34"/>
          <p:cNvSpPr/>
          <p:nvPr/>
        </p:nvSpPr>
        <p:spPr bwMode="auto">
          <a:xfrm>
            <a:off x="4125345" y="5304521"/>
            <a:ext cx="729972" cy="338554"/>
          </a:xfrm>
          <a:prstGeom prst="mathEqua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4028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48680" y="1112433"/>
            <a:ext cx="5112567" cy="877433"/>
            <a:chOff x="1409331" y="182238"/>
            <a:chExt cx="6305868" cy="536090"/>
          </a:xfrm>
          <a:scene3d>
            <a:camera prst="orthographicFront"/>
            <a:lightRig rig="fla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570821" y="182238"/>
              <a:ext cx="6144378" cy="53609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1409331" y="235567"/>
              <a:ext cx="6110081" cy="3776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</a:rPr>
                <a:t>Списки лиц подлежащих профилактическим мероприятиям</a:t>
              </a:r>
              <a:endParaRPr lang="ru-RU" sz="1400" b="1" kern="1200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5740" y="2829556"/>
            <a:ext cx="5220072" cy="1113279"/>
            <a:chOff x="1409331" y="174157"/>
            <a:chExt cx="6305868" cy="544171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697360" y="174157"/>
              <a:ext cx="6017839" cy="54417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409331" y="235567"/>
              <a:ext cx="6110081" cy="3776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</a:rPr>
                <a:t>Обработка сведений ТФОМС</a:t>
              </a:r>
            </a:p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</a:rPr>
                <a:t> (анализ, определение страховой принадлежности)</a:t>
              </a:r>
              <a:endParaRPr lang="ru-RU" sz="1400" b="1" kern="1200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-44093" y="4685547"/>
            <a:ext cx="5197662" cy="1092931"/>
            <a:chOff x="1258825" y="174157"/>
            <a:chExt cx="6431709" cy="544171"/>
          </a:xfrm>
          <a:scene3d>
            <a:camera prst="orthographicFront"/>
            <a:lightRig rig="flat" dir="t"/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672694" y="174157"/>
              <a:ext cx="6017840" cy="54417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258825" y="219788"/>
              <a:ext cx="6110081" cy="3776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</a:rPr>
                <a:t>Информирование страховыми медицинскими организациями</a:t>
              </a:r>
              <a:endParaRPr lang="ru-RU" sz="1400" b="1" kern="1200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Стрелка вниз 13"/>
          <p:cNvSpPr/>
          <p:nvPr/>
        </p:nvSpPr>
        <p:spPr bwMode="auto">
          <a:xfrm>
            <a:off x="2279727" y="2211015"/>
            <a:ext cx="550022" cy="43204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Стрелка вниз 14"/>
          <p:cNvSpPr/>
          <p:nvPr/>
        </p:nvSpPr>
        <p:spPr bwMode="auto">
          <a:xfrm>
            <a:off x="2372840" y="4129422"/>
            <a:ext cx="537947" cy="412415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 bwMode="auto">
          <a:xfrm>
            <a:off x="5537816" y="2363947"/>
            <a:ext cx="1008112" cy="200786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6762242" y="2829556"/>
            <a:ext cx="2162534" cy="815467"/>
            <a:chOff x="3116313" y="692995"/>
            <a:chExt cx="5117089" cy="355174"/>
          </a:xfrm>
          <a:scene3d>
            <a:camera prst="orthographicFront"/>
            <a:lightRig rig="flat" dir="t"/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3194009" y="692995"/>
              <a:ext cx="5039393" cy="355174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3116313" y="769576"/>
              <a:ext cx="5117089" cy="1275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schemeClr val="accent1">
                      <a:lumMod val="50000"/>
                    </a:schemeClr>
                  </a:solidFill>
                </a:rPr>
                <a:t>Ранняя диагностика хронических неинфекционных заболеваний</a:t>
              </a:r>
              <a:endParaRPr lang="ru-RU" sz="1200" b="1" kern="1200" dirty="0" smtClean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1" name="Скругленный прямоугольник 20"/>
          <p:cNvSpPr/>
          <p:nvPr/>
        </p:nvSpPr>
        <p:spPr>
          <a:xfrm>
            <a:off x="6847925" y="4053334"/>
            <a:ext cx="2096863" cy="817586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Эффективное расходование средств ОМС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795077" y="1548638"/>
            <a:ext cx="2096863" cy="817586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Увеличение продолжительности жизни населения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123728" y="409115"/>
            <a:ext cx="5053645" cy="5003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600" dirty="0" smtClean="0"/>
              <a:t>Информационное сопровождение застрахованных лиц</a:t>
            </a:r>
            <a:endParaRPr lang="ru-RU" sz="1600" dirty="0"/>
          </a:p>
        </p:txBody>
      </p:sp>
      <p:pic>
        <p:nvPicPr>
          <p:cNvPr id="24" name="Picture 9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6237288"/>
            <a:ext cx="12192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57844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405850"/>
              </p:ext>
            </p:extLst>
          </p:nvPr>
        </p:nvGraphicFramePr>
        <p:xfrm>
          <a:off x="611560" y="404665"/>
          <a:ext cx="7776865" cy="4248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4445"/>
                <a:gridCol w="1611064"/>
                <a:gridCol w="1463881"/>
                <a:gridCol w="1897475"/>
              </a:tblGrid>
              <a:tr h="386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Наименование медицинской организации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</a:rPr>
                        <a:t>Списки лиц, подлежащих диспансеризации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</a:rPr>
                        <a:t>Списки лиц, подлежащих профилактическим медицинским осмотрам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</a:rPr>
                        <a:t>Списки лиц, состоящих на диспансерном наблюдении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</a:tr>
              <a:tr h="289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БУЗ РА «Турочакская районная больница»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</a:tr>
              <a:tr h="289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БУЗ РА "Чемальская районная больница"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</a:tr>
              <a:tr h="289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БУЗ РА "Кош-Агачская районная больница"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</a:tr>
              <a:tr h="289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БУЗ РА «Республиканская больница»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+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</a:tr>
              <a:tr h="289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БУЗ РА "Шебалинская районная больница"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</a:tr>
              <a:tr h="289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БУЗ РА "</a:t>
                      </a:r>
                      <a:r>
                        <a:rPr lang="ru-RU" sz="800" u="none" strike="noStrike" dirty="0" err="1">
                          <a:effectLst/>
                        </a:rPr>
                        <a:t>Онгудайская</a:t>
                      </a:r>
                      <a:r>
                        <a:rPr lang="ru-RU" sz="800" u="none" strike="noStrike" dirty="0">
                          <a:effectLst/>
                        </a:rPr>
                        <a:t> районная больница"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X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</a:tr>
              <a:tr h="289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БУЗ РА "</a:t>
                      </a:r>
                      <a:r>
                        <a:rPr lang="ru-RU" sz="800" u="none" strike="noStrike" dirty="0" err="1">
                          <a:effectLst/>
                        </a:rPr>
                        <a:t>Усть-Канская</a:t>
                      </a:r>
                      <a:r>
                        <a:rPr lang="ru-RU" sz="800" u="none" strike="noStrike" dirty="0">
                          <a:effectLst/>
                        </a:rPr>
                        <a:t> районная  больница"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</a:tr>
              <a:tr h="289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БУЗ РА "Акташская районная больница"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X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</a:tr>
              <a:tr h="289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БУЗ РА "Улаганская районная больница 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</a:tr>
              <a:tr h="289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БУЗ РА «Майминская районная больница»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</a:tr>
              <a:tr h="289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БУЗ РА «Чойская районная больница»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</a:tr>
              <a:tr h="289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БУЗ  РА "</a:t>
                      </a:r>
                      <a:r>
                        <a:rPr lang="ru-RU" sz="800" u="none" strike="noStrike" dirty="0" err="1">
                          <a:effectLst/>
                        </a:rPr>
                        <a:t>Усть-Коксинская</a:t>
                      </a:r>
                      <a:r>
                        <a:rPr lang="ru-RU" sz="800" u="none" strike="noStrike" dirty="0">
                          <a:effectLst/>
                        </a:rPr>
                        <a:t> районная больница"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X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</a:tr>
              <a:tr h="128742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</a:tr>
              <a:tr h="257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 smtClean="0">
                          <a:effectLst/>
                        </a:rPr>
                        <a:t>X</a:t>
                      </a:r>
                      <a:r>
                        <a:rPr lang="ru-RU" sz="800" b="1" u="none" strike="noStrike" dirty="0" smtClean="0">
                          <a:effectLst/>
                        </a:rPr>
                        <a:t>-неверный</a:t>
                      </a:r>
                      <a:r>
                        <a:rPr lang="ru-RU" sz="8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800" b="1" u="none" strike="noStrike" dirty="0" smtClean="0">
                          <a:effectLst/>
                        </a:rPr>
                        <a:t>формат </a:t>
                      </a:r>
                      <a:r>
                        <a:rPr lang="ru-RU" sz="800" b="1" u="none" strike="noStrike" dirty="0">
                          <a:effectLst/>
                        </a:rPr>
                        <a:t>файла либо пустой файл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" marR="6865" marT="686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4941168"/>
            <a:ext cx="7344816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+mn-lt"/>
              </a:rPr>
              <a:t>Актуальные списки  формируются </a:t>
            </a:r>
            <a:r>
              <a:rPr lang="ru-RU" sz="1400" dirty="0">
                <a:latin typeface="+mn-lt"/>
              </a:rPr>
              <a:t>в формате «</a:t>
            </a:r>
            <a:r>
              <a:rPr lang="en-US" sz="1400" dirty="0">
                <a:latin typeface="+mn-lt"/>
              </a:rPr>
              <a:t>XML</a:t>
            </a:r>
            <a:r>
              <a:rPr lang="ru-RU" sz="1400" dirty="0">
                <a:latin typeface="+mn-lt"/>
              </a:rPr>
              <a:t>» в соответствии с требованиями к информационному взаимодействию медицинских организаций и Территориального </a:t>
            </a:r>
            <a:r>
              <a:rPr lang="ru-RU" sz="1400" dirty="0" smtClean="0">
                <a:latin typeface="+mn-lt"/>
              </a:rPr>
              <a:t>фонда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ОМС Республики Алтай.</a:t>
            </a:r>
            <a:r>
              <a:rPr lang="ru-RU" sz="1400" dirty="0" smtClean="0">
                <a:latin typeface="+mn-lt"/>
              </a:rPr>
              <a:t> </a:t>
            </a:r>
            <a:endParaRPr lang="ru-RU" sz="1400" dirty="0">
              <a:latin typeface="+mn-lt"/>
            </a:endParaRPr>
          </a:p>
        </p:txBody>
      </p:sp>
      <p:pic>
        <p:nvPicPr>
          <p:cNvPr id="7" name="Picture 9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65" y="6250045"/>
            <a:ext cx="12192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85957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610428"/>
            <a:ext cx="6108576" cy="1057300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solidFill>
                  <a:srgbClr val="333399"/>
                </a:solidFill>
              </a:rPr>
              <a:t>Территориальный фонд обязательного</a:t>
            </a:r>
            <a:r>
              <a:rPr lang="en-US" altLang="ru-RU" sz="2000" b="1" dirty="0" smtClean="0">
                <a:solidFill>
                  <a:srgbClr val="333399"/>
                </a:solidFill>
              </a:rPr>
              <a:t/>
            </a:r>
            <a:br>
              <a:rPr lang="en-US" altLang="ru-RU" sz="2000" b="1" dirty="0" smtClean="0">
                <a:solidFill>
                  <a:srgbClr val="333399"/>
                </a:solidFill>
              </a:rPr>
            </a:br>
            <a:r>
              <a:rPr lang="ru-RU" altLang="ru-RU" sz="2000" b="1" dirty="0" smtClean="0">
                <a:solidFill>
                  <a:srgbClr val="333399"/>
                </a:solidFill>
              </a:rPr>
              <a:t>медицинского страхования</a:t>
            </a:r>
            <a:br>
              <a:rPr lang="ru-RU" altLang="ru-RU" sz="2000" b="1" dirty="0" smtClean="0">
                <a:solidFill>
                  <a:srgbClr val="333399"/>
                </a:solidFill>
              </a:rPr>
            </a:br>
            <a:r>
              <a:rPr lang="ru-RU" altLang="ru-RU" sz="2000" b="1" dirty="0" smtClean="0">
                <a:solidFill>
                  <a:srgbClr val="333399"/>
                </a:solidFill>
              </a:rPr>
              <a:t>Республики Алтай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0" y="6165850"/>
            <a:ext cx="9144000" cy="6921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20</a:t>
            </a:r>
            <a:r>
              <a:rPr lang="en-US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23</a:t>
            </a: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 год</a:t>
            </a:r>
            <a:endParaRPr lang="en-US" altLang="ru-RU" sz="2000" b="1" kern="1200" dirty="0" smtClean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г. Горно-Алтайск</a:t>
            </a:r>
            <a:endParaRPr lang="ru-RU" altLang="ru-RU" sz="2000" b="1" kern="1200" dirty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2420937"/>
            <a:ext cx="91440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СПАСИБО ЗА ВНИМАНИЕ!</a:t>
            </a:r>
            <a:endParaRPr lang="ru-RU" altLang="ru-RU" sz="2800" b="1" dirty="0">
              <a:solidFill>
                <a:srgbClr val="333399"/>
              </a:solidFill>
              <a:latin typeface="Garamond" panose="02020404030301010803" pitchFamily="18" charset="0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39552" y="4716463"/>
            <a:ext cx="80648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r"/>
            <a:r>
              <a:rPr lang="en-US" altLang="ru-RU" dirty="0" smtClean="0"/>
              <a:t>E-mail</a:t>
            </a:r>
            <a:r>
              <a:rPr lang="ru-RU" altLang="ru-RU" dirty="0" smtClean="0"/>
              <a:t>:</a:t>
            </a:r>
            <a:r>
              <a:rPr lang="en-US" altLang="ru-RU" dirty="0" smtClean="0"/>
              <a:t>   sev@tfoms.gorny.ru  </a:t>
            </a:r>
            <a:r>
              <a:rPr lang="ru-RU" altLang="ru-RU" dirty="0" smtClean="0"/>
              <a:t> </a:t>
            </a:r>
            <a:endParaRPr lang="en-US" altLang="ru-RU" dirty="0" smtClean="0"/>
          </a:p>
          <a:p>
            <a:pPr algn="r"/>
            <a:r>
              <a:rPr lang="ru-RU" altLang="ru-RU" dirty="0" smtClean="0"/>
              <a:t>Тел</a:t>
            </a:r>
            <a:r>
              <a:rPr lang="ru-RU" altLang="ru-RU" dirty="0"/>
              <a:t>.(</a:t>
            </a:r>
            <a:r>
              <a:rPr lang="en-US" altLang="ru-RU" dirty="0"/>
              <a:t>38822</a:t>
            </a:r>
            <a:r>
              <a:rPr lang="ru-RU" altLang="ru-RU" dirty="0"/>
              <a:t>) </a:t>
            </a:r>
            <a:r>
              <a:rPr lang="ru-RU" altLang="ru-RU" dirty="0" smtClean="0"/>
              <a:t>4 98 </a:t>
            </a:r>
            <a:r>
              <a:rPr lang="en-US" altLang="ru-RU" dirty="0" smtClean="0"/>
              <a:t>08</a:t>
            </a:r>
            <a:endParaRPr lang="ru-RU" altLang="ru-RU" dirty="0"/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4800"/>
            <a:ext cx="1949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357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29401</TotalTime>
  <Words>383</Words>
  <Application>Microsoft Office PowerPoint</Application>
  <PresentationFormat>Экран (4:3)</PresentationFormat>
  <Paragraphs>112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Garamond</vt:lpstr>
      <vt:lpstr>Times New Roman</vt:lpstr>
      <vt:lpstr>Wingdings</vt:lpstr>
      <vt:lpstr>Край</vt:lpstr>
      <vt:lpstr>Территориальный фонд обязательного медицинского страхования Республики Алтай</vt:lpstr>
      <vt:lpstr>Презентация PowerPoint</vt:lpstr>
      <vt:lpstr>Выполнение плановых показателей профилактических медицинских осмотров, диспансеризации, в том числе углубленной диспансеризации в 2022 году </vt:lpstr>
      <vt:lpstr>           ежегодно до 15 января                    направляют: </vt:lpstr>
      <vt:lpstr>Презентация PowerPoint</vt:lpstr>
      <vt:lpstr>Презентация PowerPoint</vt:lpstr>
      <vt:lpstr>Территориальный фонд обязательного медицинского страхования Республики Алтай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Evgeny</dc:creator>
  <cp:lastModifiedBy>kuznecova</cp:lastModifiedBy>
  <cp:revision>1275</cp:revision>
  <cp:lastPrinted>2023-02-02T10:13:02Z</cp:lastPrinted>
  <dcterms:created xsi:type="dcterms:W3CDTF">1601-01-01T00:00:00Z</dcterms:created>
  <dcterms:modified xsi:type="dcterms:W3CDTF">2023-02-03T01:45:33Z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