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4438" r:id="rId1"/>
  </p:sldMasterIdLst>
  <p:notesMasterIdLst>
    <p:notesMasterId r:id="rId9"/>
  </p:notesMasterIdLst>
  <p:handoutMasterIdLst>
    <p:handoutMasterId r:id="rId10"/>
  </p:handoutMasterIdLst>
  <p:sldIdLst>
    <p:sldId id="508" r:id="rId2"/>
    <p:sldId id="551" r:id="rId3"/>
    <p:sldId id="553" r:id="rId4"/>
    <p:sldId id="554" r:id="rId5"/>
    <p:sldId id="555" r:id="rId6"/>
    <p:sldId id="556" r:id="rId7"/>
    <p:sldId id="471" r:id="rId8"/>
  </p:sldIdLst>
  <p:sldSz cx="12192000" cy="6858000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6699"/>
    <a:srgbClr val="FF7C80"/>
    <a:srgbClr val="6600FF"/>
    <a:srgbClr val="CCFFCC"/>
    <a:srgbClr val="9BBB59"/>
    <a:srgbClr val="F698DB"/>
    <a:srgbClr val="FF66CC"/>
    <a:srgbClr val="32D688"/>
    <a:srgbClr val="FAC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5397" autoAdjust="0"/>
  </p:normalViewPr>
  <p:slideViewPr>
    <p:cSldViewPr>
      <p:cViewPr varScale="1">
        <p:scale>
          <a:sx n="111" d="100"/>
          <a:sy n="111" d="100"/>
        </p:scale>
        <p:origin x="366" y="102"/>
      </p:cViewPr>
      <p:guideLst>
        <p:guide orient="horz" pos="2160"/>
        <p:guide pos="384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72548" cy="497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6" y="3"/>
            <a:ext cx="2972548" cy="497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7770"/>
            <a:ext cx="2972548" cy="497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6" y="9447770"/>
            <a:ext cx="2972548" cy="497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72548" cy="497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6" y="3"/>
            <a:ext cx="2972548" cy="497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2" y="4724685"/>
            <a:ext cx="5487040" cy="4476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7770"/>
            <a:ext cx="2972548" cy="497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6" y="9447770"/>
            <a:ext cx="2972548" cy="497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8" tIns="45929" rIns="91858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346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44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36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86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499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7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09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96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1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20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8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06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75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Par2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0" y="2060849"/>
            <a:ext cx="9144000" cy="20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altLang="ru-RU" sz="3200" b="1" dirty="0" smtClean="0">
                <a:solidFill>
                  <a:srgbClr val="333399"/>
                </a:solidFill>
                <a:latin typeface="Times New Roman"/>
              </a:rPr>
              <a:t>Основные изменения в нормативных актах, регулирующих вопросы ОМС</a:t>
            </a:r>
            <a:endParaRPr lang="ru-RU" altLang="ru-RU" sz="32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Times New Roman"/>
              </a:rPr>
              <a:t> </a:t>
            </a: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83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01.02.20</a:t>
            </a:r>
            <a:r>
              <a:rPr lang="en-US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</a:t>
            </a:r>
            <a:r>
              <a:rPr lang="ru-RU" altLang="ru-RU" sz="2000" b="1" dirty="0">
                <a:solidFill>
                  <a:srgbClr val="333399"/>
                </a:solidFill>
                <a:latin typeface="Garamond" panose="02020404030301010803" pitchFamily="18" charset="0"/>
              </a:rPr>
              <a:t>3</a:t>
            </a: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 год</a:t>
            </a:r>
            <a:endParaRPr lang="en-US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None/>
            </a:pPr>
            <a:r>
              <a:rPr lang="ru-RU" altLang="ru-RU" sz="2000" b="1" dirty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11825" y="5445224"/>
            <a:ext cx="3928691" cy="72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endParaRPr lang="ru-RU" altLang="ru-RU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1" y="4240426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800" b="1" dirty="0" smtClean="0">
              <a:solidFill>
                <a:srgbClr val="0070C0"/>
              </a:solidFill>
            </a:endParaRPr>
          </a:p>
          <a:p>
            <a:pPr algn="ctr"/>
            <a:endParaRPr lang="ru-RU" sz="1800" b="1" dirty="0">
              <a:solidFill>
                <a:srgbClr val="0070C0"/>
              </a:solidFill>
            </a:endParaRPr>
          </a:p>
          <a:p>
            <a:pPr algn="ctr"/>
            <a:endParaRPr lang="ru-RU" sz="1800" b="1" dirty="0" smtClean="0">
              <a:solidFill>
                <a:srgbClr val="0070C0"/>
              </a:solidFill>
            </a:endParaRPr>
          </a:p>
          <a:p>
            <a:pPr algn="ctr"/>
            <a:endParaRPr lang="ru-RU" sz="1800" b="1" dirty="0">
              <a:solidFill>
                <a:srgbClr val="0070C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Заместитель </a:t>
            </a:r>
            <a:r>
              <a:rPr lang="ru-RU" sz="1800" b="1" dirty="0">
                <a:solidFill>
                  <a:srgbClr val="0070C0"/>
                </a:solidFill>
              </a:rPr>
              <a:t>директора по организации ОМС ТФОМС РА </a:t>
            </a:r>
          </a:p>
          <a:p>
            <a:pPr algn="ctr"/>
            <a:r>
              <a:rPr lang="ru-RU" sz="1800" b="1" dirty="0" err="1">
                <a:solidFill>
                  <a:srgbClr val="0070C0"/>
                </a:solidFill>
              </a:rPr>
              <a:t>Ынтаева</a:t>
            </a:r>
            <a:r>
              <a:rPr lang="ru-RU" sz="1800" b="1" dirty="0">
                <a:solidFill>
                  <a:srgbClr val="0070C0"/>
                </a:solidFill>
              </a:rPr>
              <a:t> Алтынай Ивановна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7616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10972800" cy="486890"/>
          </a:xfrm>
        </p:spPr>
        <p:txBody>
          <a:bodyPr/>
          <a:lstStyle/>
          <a:p>
            <a:pPr algn="ctr"/>
            <a:r>
              <a:rPr lang="ru-RU" sz="2000" dirty="0" smtClean="0"/>
              <a:t>Изменения в системе ОМС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819546"/>
            <a:ext cx="11391056" cy="5311381"/>
          </a:xfrm>
        </p:spPr>
        <p:txBody>
          <a:bodyPr/>
          <a:lstStyle/>
          <a:p>
            <a:pPr algn="just"/>
            <a:r>
              <a:rPr lang="ru-RU" sz="1600" dirty="0" smtClean="0"/>
              <a:t>С 1 декабря 2022 года полисы ОМС перешли в цифровой формат (изменения в 326-ФЗ);</a:t>
            </a:r>
          </a:p>
          <a:p>
            <a:pPr algn="just"/>
            <a:r>
              <a:rPr lang="ru-RU" sz="1600" dirty="0"/>
              <a:t>Создан ФЕРЗЛ, позволяющий медицинским организациям провести идентификацию застрахованного лица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Внесены изменения в Правила ОМС, утвержденные приказом МЗ РФ от 28.02.2019 г. № 108н;</a:t>
            </a:r>
          </a:p>
          <a:p>
            <a:pPr algn="just"/>
            <a:r>
              <a:rPr lang="ru-RU" sz="1600" dirty="0"/>
              <a:t>Установлены новые правила персонифицированного учета в сфере ОМС (постановление Правительства РФ от 05.11.2022 № 1998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/>
              <a:t>Изменилась структура сведений о прикреплении застрахованных лиц  в ЕРЗЛ, предоставляемых  медицинскими организациями (письмо  ФФОМС  от 25.11.2021 № 00-1О92-04/69б2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/>
              <a:t>Новый порядок оценки удовлетворенности населения медицинской помощью (Приказ МЗ РФ №495 от 19.07.2022г</a:t>
            </a:r>
            <a:r>
              <a:rPr lang="ru-RU" sz="1600" dirty="0" smtClean="0"/>
              <a:t>.);</a:t>
            </a:r>
            <a:endParaRPr lang="ru-RU" sz="1600" dirty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электронном виде через ГИС ОМС предоставляются  сведения  в целях: включения в Реестры МО, СМО,  реализации  плана мероприятий  по повышению квалификации медицинских работников, приобретению и ремонту медицинского оборудования,  </a:t>
            </a:r>
            <a:r>
              <a:rPr lang="ru-RU" sz="1600" dirty="0" err="1"/>
              <a:t>софинансирования</a:t>
            </a:r>
            <a:r>
              <a:rPr lang="ru-RU" sz="1600" dirty="0"/>
              <a:t> расходов на осуществление стимулирующих выплат медицинским работникам за выявление онкологических заболеваний в ходе проведения диспансеризации;</a:t>
            </a:r>
          </a:p>
          <a:p>
            <a:pPr algn="just"/>
            <a:r>
              <a:rPr lang="ru-RU" sz="1600" dirty="0"/>
              <a:t>Утверждены  формы заключения по результатам МЭК, МЭЭ и ЭКМП ( приказ ФФОМС от 19.09.2022 года № 120н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 smtClean="0"/>
              <a:t>Утверждена форма плана мероприятий по устранению выявленных нарушений в медицинских организациях по результатам экспертизы качества медицинской помощи (приказ ФФОМС от 05.10.2022 г. № 131н); </a:t>
            </a:r>
          </a:p>
          <a:p>
            <a:pPr algn="just"/>
            <a:r>
              <a:rPr lang="ru-RU" sz="1600" dirty="0"/>
              <a:t>Система премирования организаций первичного звена за выполнение целевых показателей </a:t>
            </a:r>
            <a:r>
              <a:rPr lang="ru-RU" sz="1600" dirty="0" err="1"/>
              <a:t>выявляемости</a:t>
            </a:r>
            <a:r>
              <a:rPr lang="ru-RU" sz="1600" dirty="0"/>
              <a:t> болезней и диспансерного наблюдения.</a:t>
            </a:r>
          </a:p>
          <a:p>
            <a:pPr algn="just"/>
            <a:endParaRPr lang="en-US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C3AA-F76A-4DA1-A056-E92B7F13476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02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10972800" cy="486890"/>
          </a:xfrm>
        </p:spPr>
        <p:txBody>
          <a:bodyPr/>
          <a:lstStyle/>
          <a:p>
            <a:pPr algn="ctr"/>
            <a:r>
              <a:rPr lang="ru-RU" sz="2800" dirty="0" smtClean="0"/>
              <a:t>Утверждены следующие новые формы заявлений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819546"/>
            <a:ext cx="11391056" cy="5311381"/>
          </a:xfrm>
        </p:spPr>
        <p:txBody>
          <a:bodyPr/>
          <a:lstStyle/>
          <a:p>
            <a:pPr marL="0" indent="0" algn="just">
              <a:buNone/>
            </a:pPr>
            <a:endParaRPr lang="ru-RU" sz="1600" dirty="0" smtClean="0"/>
          </a:p>
          <a:p>
            <a:pPr algn="just"/>
            <a:r>
              <a:rPr lang="ru-RU" sz="3200" dirty="0" smtClean="0"/>
              <a:t>Заявление о включении в единый регистр застрахованных лиц</a:t>
            </a:r>
            <a:endParaRPr lang="en-US" sz="3200" dirty="0" smtClean="0"/>
          </a:p>
          <a:p>
            <a:pPr algn="just"/>
            <a:r>
              <a:rPr lang="ru-RU" sz="3200" dirty="0"/>
              <a:t>Заявление о выборе замене СМО застрахованным лицом</a:t>
            </a:r>
          </a:p>
          <a:p>
            <a:pPr algn="just"/>
            <a:r>
              <a:rPr lang="ru-RU" sz="3200" dirty="0"/>
              <a:t>Заявление о переоформлении полиса</a:t>
            </a:r>
          </a:p>
          <a:p>
            <a:pPr algn="just"/>
            <a:r>
              <a:rPr lang="ru-RU" sz="3200" dirty="0"/>
              <a:t>Заявление о сдаче (утрате) полиса ОМС на материальном носителе</a:t>
            </a:r>
          </a:p>
          <a:p>
            <a:pPr algn="just"/>
            <a:endParaRPr lang="ru-RU" sz="18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C3AA-F76A-4DA1-A056-E92B7F13476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85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10972800" cy="486890"/>
          </a:xfrm>
        </p:spPr>
        <p:txBody>
          <a:bodyPr/>
          <a:lstStyle/>
          <a:p>
            <a:pPr algn="ctr"/>
            <a:r>
              <a:rPr lang="ru-RU" sz="2000" dirty="0" smtClean="0"/>
              <a:t>Выписка из единого регистра застрахованных лиц о полисе ОМС</a:t>
            </a:r>
            <a:endParaRPr lang="ru-RU" sz="2000" dirty="0"/>
          </a:p>
        </p:txBody>
      </p:sp>
      <p:pic>
        <p:nvPicPr>
          <p:cNvPr id="24" name="Объект 2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819150"/>
            <a:ext cx="4241698" cy="531177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C3AA-F76A-4DA1-A056-E92B7F13476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664" y="162880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0372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10972800" cy="486890"/>
          </a:xfrm>
        </p:spPr>
        <p:txBody>
          <a:bodyPr/>
          <a:lstStyle/>
          <a:p>
            <a:pPr algn="ctr"/>
            <a:r>
              <a:rPr lang="ru-RU" sz="2000" dirty="0" smtClean="0"/>
              <a:t>Изменения внесенные в Правила </a:t>
            </a:r>
            <a:r>
              <a:rPr lang="ru-RU" sz="2000" dirty="0"/>
              <a:t>ОМС, утвержденные приказом МЗ РФ от 28.02.2019 г. № 108н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819546"/>
            <a:ext cx="11391056" cy="5311381"/>
          </a:xfrm>
        </p:spPr>
        <p:txBody>
          <a:bodyPr/>
          <a:lstStyle/>
          <a:p>
            <a:r>
              <a:rPr lang="ru-RU" sz="1600" dirty="0"/>
              <a:t>- п. 147 реестр счета должен содержать </a:t>
            </a:r>
            <a:r>
              <a:rPr lang="ru-RU" sz="1600" b="1" dirty="0">
                <a:solidFill>
                  <a:srgbClr val="FF0000"/>
                </a:solidFill>
              </a:rPr>
              <a:t>дополнительно период (месяц) проведения следующего планового осмотра (при оплате профилактических мероприятий или прохождении диспансерного наблюдения) </a:t>
            </a:r>
            <a:r>
              <a:rPr lang="ru-RU" sz="1600" dirty="0"/>
              <a:t>в структуре сведений о застрахованном лице и сведений об оказанной застрахованному лицу медицинской помощи. </a:t>
            </a:r>
          </a:p>
          <a:p>
            <a:r>
              <a:rPr lang="ru-RU" sz="1600" dirty="0"/>
              <a:t>- п. 156 При наличии отклоненных от оплаты счетов на оплату медицинской помощи по результатам проведенного территориальным фондом медико-экономического контроля медицинская организация вправе доработать и представить в территориальный фонд отклоненные ранее от оплаты счета на оплату медицинской помощи и реестры счетов не позднее семи рабочих дней с даты получения соответствующего заключения по результатам медико-экономического контроля первично представленного медицинской организацией счета на оплату медицинской помощи, за исключением случая, указанного в </a:t>
            </a:r>
            <a:r>
              <a:rPr lang="ru-RU" sz="1600" dirty="0">
                <a:hlinkClick r:id="rId2" action="ppaction://hlinkfile"/>
              </a:rPr>
              <a:t>абзаце втором</a:t>
            </a:r>
            <a:r>
              <a:rPr lang="ru-RU" sz="1600" dirty="0"/>
              <a:t> настоящего пункта. </a:t>
            </a:r>
            <a:r>
              <a:rPr lang="ru-RU" sz="1600" b="1" dirty="0">
                <a:solidFill>
                  <a:srgbClr val="FF0000"/>
                </a:solidFill>
              </a:rPr>
              <a:t>Оплата счетов, повторно представленных медицинскими организациями к оплате после доработки, осуществляется в период оплаты счетов за следующий отчетный </a:t>
            </a:r>
            <a:r>
              <a:rPr lang="ru-RU" sz="1600" b="1" dirty="0" smtClean="0">
                <a:solidFill>
                  <a:srgbClr val="FF0000"/>
                </a:solidFill>
              </a:rPr>
              <a:t>месяц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случае принятия Комиссией решения об увеличении медицинской организации объемов предоставления медицинской помощи и (или) ее финансового обеспечения отклоненные ранее от оплаты счета и реестры счетов на оплату медицинской помощи повторно представляются медицинской организацией в территориальный фонд </a:t>
            </a:r>
            <a:r>
              <a:rPr lang="ru-RU" sz="1600" b="1" dirty="0">
                <a:solidFill>
                  <a:srgbClr val="FF0000"/>
                </a:solidFill>
              </a:rPr>
              <a:t>не позднее пятого рабочего дня месяца, следующего за месяцем, в котором Комиссией были пересмотрены объемы предоставления медицинской помощи и (или) ее финансового </a:t>
            </a:r>
            <a:r>
              <a:rPr lang="ru-RU" sz="1600" b="1" dirty="0" smtClean="0">
                <a:solidFill>
                  <a:srgbClr val="FF0000"/>
                </a:solidFill>
              </a:rPr>
              <a:t>обеспечения.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п</a:t>
            </a:r>
            <a:r>
              <a:rPr lang="ru-RU" sz="1600" dirty="0"/>
              <a:t>. 157 в случае превышения объемов предоставления и финансового обеспечения медицинской помощи, распределенных медицинской организации решением Комиссии, медицинская организация </a:t>
            </a:r>
            <a:r>
              <a:rPr lang="ru-RU" sz="1600" b="1" dirty="0">
                <a:solidFill>
                  <a:srgbClr val="FF0000"/>
                </a:solidFill>
              </a:rPr>
              <a:t>в течение пяти рабочих дней после получения заключения по результатам медико-экономического контроля</a:t>
            </a:r>
            <a:r>
              <a:rPr lang="ru-RU" sz="1600" dirty="0"/>
              <a:t> обязана обратиться в Комиссию с предложением о перераспределении объемов предоставления и финансового обеспечения медицинской помощи. </a:t>
            </a:r>
          </a:p>
          <a:p>
            <a:pPr marL="0" indent="0" algn="just">
              <a:buNone/>
            </a:pPr>
            <a:endParaRPr lang="ru-RU" sz="1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C3AA-F76A-4DA1-A056-E92B7F13476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664" y="162880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832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10972800" cy="486890"/>
          </a:xfrm>
        </p:spPr>
        <p:txBody>
          <a:bodyPr/>
          <a:lstStyle/>
          <a:p>
            <a:pPr algn="ctr"/>
            <a:r>
              <a:rPr lang="ru-RU" sz="2000" dirty="0" smtClean="0"/>
              <a:t>Выписка из единого регистра застрахованных лиц о полисе ОМС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819546"/>
            <a:ext cx="11391056" cy="531138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/>
              <a:t>- Приложение № 1  распределяет на отчетный год и перераспределяет в течение года объемы предоставления и финансового обеспечения медицинской помощи между медицинскими организациями, имеющими лицензию на осуществление медицинской деятельности на территории Российской Федерации (за исключением медицинских организаций, находящихся за пределами Российской Федерации, включенных в реестр медицинских организаций), в пределах и на основе установленных территориальной программой объемов предоставления медицинской помощи, до 1 января года, на который осуществляется распределение, </a:t>
            </a:r>
            <a:r>
              <a:rPr lang="ru-RU" sz="1600" b="1" dirty="0">
                <a:solidFill>
                  <a:srgbClr val="FF0000"/>
                </a:solidFill>
              </a:rPr>
              <a:t>с учетом результатов контроля объемов, сроков, качества и условий предоставления медицинской помощи по обязательному медицинскому страхованию застрахованным лицам, а также ее финансового обеспечения в динамике до трех лет (за исключением медицинских организаций, впервые включенных в реестр медицинских организаций, осуществляющих деятельность в сфере обязательного медицинского страхования в году, на который формируется территориальная программа обязательного медицинского страхования)</a:t>
            </a:r>
          </a:p>
          <a:p>
            <a:pPr marL="0" indent="0" algn="just">
              <a:buNone/>
            </a:pPr>
            <a:endParaRPr lang="ru-RU" sz="1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C3AA-F76A-4DA1-A056-E92B7F13476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664" y="162880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5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23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>
                <a:solidFill>
                  <a:srgbClr val="333399"/>
                </a:solidFill>
              </a:rPr>
              <a:t/>
            </a:r>
            <a:br>
              <a:rPr lang="en-US" altLang="ru-RU" sz="2000" b="1" dirty="0">
                <a:solidFill>
                  <a:srgbClr val="333399"/>
                </a:solidFill>
              </a:rPr>
            </a:br>
            <a:r>
              <a:rPr lang="ru-RU" altLang="ru-RU" sz="2000" b="1" dirty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>
                <a:solidFill>
                  <a:srgbClr val="333399"/>
                </a:solidFill>
              </a:rPr>
            </a:br>
            <a:r>
              <a:rPr lang="ru-RU" altLang="ru-RU" sz="2000" b="1" dirty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altLang="ru-RU" sz="2000" b="1" kern="1200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altLang="ru-RU" sz="2000" b="1" kern="1200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год</a:t>
            </a:r>
            <a:endParaRPr lang="en-US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0" y="2420938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063552" y="4716464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/>
              <a:t>E-mail</a:t>
            </a:r>
            <a:r>
              <a:rPr lang="ru-RU" altLang="ru-RU" dirty="0"/>
              <a:t>:</a:t>
            </a:r>
            <a:r>
              <a:rPr lang="en-US" altLang="ru-RU" dirty="0"/>
              <a:t>   </a:t>
            </a:r>
            <a:r>
              <a:rPr lang="en-US" altLang="ru-RU" dirty="0" smtClean="0"/>
              <a:t>yntaeva@tfoms.gorny.ru  </a:t>
            </a:r>
            <a:r>
              <a:rPr lang="ru-RU" altLang="ru-RU" dirty="0" smtClean="0"/>
              <a:t> </a:t>
            </a:r>
            <a:endParaRPr lang="ru-RU" altLang="ru-RU" dirty="0"/>
          </a:p>
          <a:p>
            <a:pPr algn="r"/>
            <a:r>
              <a:rPr lang="ru-RU" altLang="ru-RU" dirty="0"/>
              <a:t>Тел.(</a:t>
            </a:r>
            <a:r>
              <a:rPr lang="en-US" altLang="ru-RU" dirty="0"/>
              <a:t>38822</a:t>
            </a:r>
            <a:r>
              <a:rPr lang="ru-RU" altLang="ru-RU" dirty="0"/>
              <a:t>) 4 98 </a:t>
            </a:r>
            <a:r>
              <a:rPr lang="en-US" altLang="ru-RU" dirty="0" smtClean="0"/>
              <a:t>02</a:t>
            </a:r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29733</TotalTime>
  <Words>736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Изменения в системе ОМС</vt:lpstr>
      <vt:lpstr>Утверждены следующие новые формы заявлений </vt:lpstr>
      <vt:lpstr>Выписка из единого регистра застрахованных лиц о полисе ОМС</vt:lpstr>
      <vt:lpstr>Изменения внесенные в Правила ОМС, утвержденные приказом МЗ РФ от 28.02.2019 г. № 108н</vt:lpstr>
      <vt:lpstr>Выписка из единого регистра застрахованных лиц о полисе ОМС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adarova</cp:lastModifiedBy>
  <cp:revision>1312</cp:revision>
  <cp:lastPrinted>2023-02-02T10:27:25Z</cp:lastPrinted>
  <dcterms:created xsi:type="dcterms:W3CDTF">1601-01-01T00:00:00Z</dcterms:created>
  <dcterms:modified xsi:type="dcterms:W3CDTF">2023-02-03T02:24:29Z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