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4"/>
  </p:notesMasterIdLst>
  <p:handoutMasterIdLst>
    <p:handoutMasterId r:id="rId5"/>
  </p:handoutMasterIdLst>
  <p:sldIdLst>
    <p:sldId id="265" r:id="rId2"/>
    <p:sldId id="526" r:id="rId3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32D688"/>
    <a:srgbClr val="FF66CC"/>
    <a:srgbClr val="FFFF66"/>
    <a:srgbClr val="009900"/>
    <a:srgbClr val="FAC294"/>
    <a:srgbClr val="CC3300"/>
    <a:srgbClr val="F698DB"/>
    <a:srgbClr val="5B9BD5"/>
    <a:srgbClr val="E2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81" autoAdjust="0"/>
  </p:normalViewPr>
  <p:slideViewPr>
    <p:cSldViewPr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2" y="4722419"/>
            <a:ext cx="5448937" cy="4474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082813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842143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15580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9F8B-3F49-41B3-B1A6-B74E648775F2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3375-B221-4B47-804D-D43AF95FF2E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35301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F065B-6960-4A22-B1C2-819DD2D17890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FA6DB-BCEE-4F24-A8E2-040D75912D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205304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90756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07123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5263983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465055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91042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59837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182719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82062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15.04. 202</a:t>
            </a:r>
            <a:r>
              <a:rPr lang="en-US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2</a:t>
            </a:r>
            <a:r>
              <a:rPr lang="ru-RU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 г.</a:t>
            </a:r>
            <a:endParaRPr lang="en-US" altLang="ru-RU" sz="2000" b="1" kern="1200" dirty="0" smtClean="0">
              <a:solidFill>
                <a:schemeClr val="tx2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chemeClr val="tx2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/>
              <a:t>Территориальный фонд обязательного</a:t>
            </a:r>
            <a:r>
              <a:rPr lang="en-US" altLang="ru-RU" sz="1800" b="1" dirty="0" smtClean="0"/>
              <a:t/>
            </a:r>
            <a:br>
              <a:rPr lang="en-US" altLang="ru-RU" sz="1800" b="1" dirty="0" smtClean="0"/>
            </a:br>
            <a:r>
              <a:rPr lang="ru-RU" altLang="ru-RU" sz="1800" b="1" dirty="0" smtClean="0"/>
              <a:t>медицинского страхования</a:t>
            </a:r>
            <a:br>
              <a:rPr lang="ru-RU" altLang="ru-RU" sz="1800" b="1" dirty="0" smtClean="0"/>
            </a:br>
            <a:r>
              <a:rPr lang="ru-RU" altLang="ru-RU" sz="1800" b="1" dirty="0" smtClean="0"/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39238" cy="198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sz="32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ru-RU" dirty="0"/>
              <a:t> </a:t>
            </a:r>
            <a:r>
              <a:rPr lang="ru-RU" dirty="0">
                <a:latin typeface="+mj-lt"/>
              </a:rPr>
              <a:t>О новом порядке идентификации застрахованных лиц. </a:t>
            </a:r>
            <a:endParaRPr lang="ru-RU" dirty="0" smtClean="0">
              <a:latin typeface="+mj-lt"/>
            </a:endParaRPr>
          </a:p>
          <a:p>
            <a:endParaRPr lang="ru-RU" dirty="0"/>
          </a:p>
          <a:p>
            <a:pPr algn="ctr"/>
            <a:r>
              <a:rPr lang="ru-RU" dirty="0"/>
              <a:t>    </a:t>
            </a:r>
            <a:endParaRPr lang="ru-RU" altLang="ru-RU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-4763" y="4716463"/>
            <a:ext cx="9148763" cy="108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endParaRPr lang="ru-RU" altLang="ru-RU" sz="2400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altLang="ru-RU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Александр Анатольевич Чичинов </a:t>
            </a:r>
            <a:endParaRPr lang="ru-RU" altLang="ru-RU" sz="2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Начальник отдела организации ОМС </a:t>
            </a:r>
            <a:endParaRPr lang="ru-RU" altLang="ru-RU" sz="16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15" y="6309320"/>
            <a:ext cx="1219306" cy="384081"/>
          </a:xfrm>
          <a:prstGeom prst="rect">
            <a:avLst/>
          </a:prstGeom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23528" y="2924944"/>
            <a:ext cx="831339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dirty="0" smtClean="0">
                <a:latin typeface="+mj-lt"/>
              </a:rPr>
              <a:t>	</a:t>
            </a:r>
            <a:r>
              <a:rPr lang="ru-RU" sz="1600" dirty="0" smtClean="0">
                <a:latin typeface="+mj-lt"/>
              </a:rPr>
              <a:t>С 01.07.2022 года вступают в силу новая редакция Федерального закона </a:t>
            </a:r>
            <a:r>
              <a:rPr lang="ru-RU" sz="1600" dirty="0">
                <a:latin typeface="+mj-lt"/>
              </a:rPr>
              <a:t>от 29.11.2010 </a:t>
            </a:r>
            <a:r>
              <a:rPr lang="ru-RU" sz="1600" dirty="0" smtClean="0">
                <a:latin typeface="+mj-lt"/>
              </a:rPr>
              <a:t>№ </a:t>
            </a:r>
            <a:r>
              <a:rPr lang="ru-RU" sz="1600" dirty="0">
                <a:latin typeface="+mj-lt"/>
              </a:rPr>
              <a:t>326-ФЗ </a:t>
            </a:r>
            <a:r>
              <a:rPr lang="ru-RU" sz="1600" dirty="0" smtClean="0">
                <a:latin typeface="+mj-lt"/>
              </a:rPr>
              <a:t>«Об </a:t>
            </a:r>
            <a:r>
              <a:rPr lang="ru-RU" sz="1600" dirty="0">
                <a:latin typeface="+mj-lt"/>
              </a:rPr>
              <a:t>обязательном медицинском страховании в Российской </a:t>
            </a:r>
            <a:r>
              <a:rPr lang="ru-RU" sz="1600" dirty="0" smtClean="0">
                <a:latin typeface="+mj-lt"/>
              </a:rPr>
              <a:t>Федерации»</a:t>
            </a:r>
            <a:r>
              <a:rPr lang="en-US" sz="1600" dirty="0" smtClean="0">
                <a:latin typeface="+mj-lt"/>
              </a:rPr>
              <a:t>:</a:t>
            </a:r>
            <a:endParaRPr lang="ru-RU" sz="1600" dirty="0" smtClean="0">
              <a:latin typeface="+mj-lt"/>
            </a:endParaRPr>
          </a:p>
          <a:p>
            <a:pPr algn="just"/>
            <a:endParaRPr lang="en-US" sz="16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j-lt"/>
              </a:rPr>
              <a:t> новые полномочия  ФОМС в части ведения единого  регистра застрахованных лиц</a:t>
            </a:r>
            <a:r>
              <a:rPr lang="en-US" sz="1600" dirty="0" smtClean="0">
                <a:latin typeface="+mj-lt"/>
              </a:rPr>
              <a:t>;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полис ОМС </a:t>
            </a:r>
            <a:r>
              <a:rPr lang="ru-RU" sz="1600" dirty="0" smtClean="0">
                <a:latin typeface="+mn-lt"/>
              </a:rPr>
              <a:t>(в </a:t>
            </a:r>
            <a:r>
              <a:rPr lang="ru-RU" sz="1600" dirty="0">
                <a:latin typeface="+mn-lt"/>
              </a:rPr>
              <a:t>виде штрихового </a:t>
            </a:r>
            <a:r>
              <a:rPr lang="ru-RU" sz="1600" dirty="0" smtClean="0">
                <a:latin typeface="+mn-lt"/>
              </a:rPr>
              <a:t>кода)</a:t>
            </a:r>
            <a:r>
              <a:rPr lang="ru-RU" dirty="0" smtClean="0"/>
              <a:t> </a:t>
            </a:r>
            <a:r>
              <a:rPr lang="ru-RU" sz="1600" dirty="0" smtClean="0">
                <a:latin typeface="+mn-lt"/>
              </a:rPr>
              <a:t>выдается </a:t>
            </a:r>
            <a:r>
              <a:rPr lang="ru-RU" sz="1600" dirty="0">
                <a:latin typeface="+mn-lt"/>
              </a:rPr>
              <a:t>СМО в течение одного дня, при этом временное свидетельство не оформляется</a:t>
            </a:r>
            <a:r>
              <a:rPr lang="en-US" sz="1600" dirty="0">
                <a:latin typeface="+mn-lt"/>
              </a:rPr>
              <a:t>;</a:t>
            </a:r>
            <a:endParaRPr lang="ru-RU" sz="1600" dirty="0">
              <a:latin typeface="+mn-lt"/>
            </a:endParaRPr>
          </a:p>
          <a:p>
            <a:pPr algn="just"/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</a:rPr>
              <a:t>полис ОМС </a:t>
            </a:r>
            <a:r>
              <a:rPr lang="ru-RU" sz="1600" b="1" dirty="0" smtClean="0">
                <a:latin typeface="+mn-lt"/>
              </a:rPr>
              <a:t>может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>
                <a:latin typeface="+mn-lt"/>
              </a:rPr>
              <a:t>быть выдан в виде документа на материальном </a:t>
            </a:r>
            <a:r>
              <a:rPr lang="ru-RU" sz="1600" dirty="0" smtClean="0">
                <a:latin typeface="+mn-lt"/>
              </a:rPr>
              <a:t>носителе (</a:t>
            </a:r>
            <a:r>
              <a:rPr lang="ru-RU" sz="1600" b="1" dirty="0" smtClean="0">
                <a:latin typeface="+mn-lt"/>
              </a:rPr>
              <a:t>по заявлению</a:t>
            </a:r>
            <a:r>
              <a:rPr lang="ru-RU" sz="1600" dirty="0" smtClean="0">
                <a:latin typeface="+mn-lt"/>
              </a:rPr>
              <a:t>), а </a:t>
            </a:r>
            <a:r>
              <a:rPr lang="ru-RU" sz="1600" dirty="0">
                <a:latin typeface="+mn-lt"/>
              </a:rPr>
              <a:t>также в виде штрихового кода (графической информации в кодированном виде), выполненного посредством использования федеральной государственной информационной системы "Единый портал государственных и муниципальных услуг (функций</a:t>
            </a:r>
            <a:r>
              <a:rPr lang="ru-RU" sz="1600" dirty="0" smtClean="0">
                <a:latin typeface="+mn-lt"/>
              </a:rPr>
              <a:t>)"</a:t>
            </a:r>
            <a:r>
              <a:rPr lang="ru-RU" sz="1600" dirty="0" smtClean="0">
                <a:latin typeface="+mj-lt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</a:rPr>
              <a:t>застрахованное лицо при </a:t>
            </a:r>
            <a:r>
              <a:rPr lang="ru-RU" sz="1600" dirty="0">
                <a:latin typeface="+mn-lt"/>
              </a:rPr>
              <a:t>обращении за медицинской </a:t>
            </a:r>
            <a:r>
              <a:rPr lang="ru-RU" sz="1600" dirty="0" smtClean="0">
                <a:latin typeface="+mn-lt"/>
              </a:rPr>
              <a:t>помощью предъявляет  </a:t>
            </a:r>
            <a:r>
              <a:rPr lang="ru-RU" sz="1600" dirty="0">
                <a:latin typeface="+mn-lt"/>
              </a:rPr>
              <a:t>по </a:t>
            </a:r>
            <a:r>
              <a:rPr lang="ru-RU" sz="1600" b="1" dirty="0">
                <a:latin typeface="+mn-lt"/>
              </a:rPr>
              <a:t>своему выбору </a:t>
            </a:r>
            <a:r>
              <a:rPr lang="ru-RU" sz="1600" dirty="0">
                <a:latin typeface="+mn-lt"/>
              </a:rPr>
              <a:t>полис </a:t>
            </a:r>
            <a:r>
              <a:rPr lang="ru-RU" sz="1600" dirty="0" smtClean="0">
                <a:latin typeface="+mn-lt"/>
              </a:rPr>
              <a:t>ОМС на </a:t>
            </a:r>
            <a:r>
              <a:rPr lang="ru-RU" sz="1600" dirty="0">
                <a:latin typeface="+mn-lt"/>
              </a:rPr>
              <a:t>материальном носителе или документ, удостоверяющий личность (для детей в возрасте до четырнадцати лет - свидетельство о рождении</a:t>
            </a:r>
            <a:r>
              <a:rPr lang="ru-RU" sz="1600" dirty="0" smtClean="0">
                <a:latin typeface="+mn-lt"/>
              </a:rPr>
              <a:t>)</a:t>
            </a:r>
            <a:r>
              <a:rPr lang="en-US" sz="1600" dirty="0">
                <a:latin typeface="+mn-lt"/>
              </a:rPr>
              <a:t>.</a:t>
            </a:r>
            <a:endParaRPr lang="ru-RU" sz="16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j-lt"/>
              </a:rPr>
              <a:t> </a:t>
            </a:r>
            <a:endParaRPr lang="ru-RU" sz="2000" dirty="0">
              <a:latin typeface="+mj-lt"/>
            </a:endParaRPr>
          </a:p>
          <a:p>
            <a:pPr indent="719138" algn="r"/>
            <a:fld id="{27AF76E5-7CA8-4E64-ACC9-CF4DD8D4EA55}" type="slidenum">
              <a:rPr lang="ru-RU" sz="140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pPr indent="719138" algn="r"/>
              <a:t>2</a:t>
            </a:fld>
            <a:endParaRPr lang="ru-RU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33" y="543111"/>
            <a:ext cx="8229600" cy="509625"/>
          </a:xfrm>
        </p:spPr>
        <p:txBody>
          <a:bodyPr/>
          <a:lstStyle/>
          <a:p>
            <a:pPr algn="ctr"/>
            <a:r>
              <a:rPr lang="ru-RU" sz="2400" dirty="0" smtClean="0"/>
              <a:t>О </a:t>
            </a:r>
            <a:r>
              <a:rPr lang="ru-RU" sz="2400" dirty="0"/>
              <a:t>новом порядке идентификации застрахованных лиц.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9076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1" dirty="0" smtClean="0">
            <a:latin typeface="+mn-lt"/>
          </a:defRPr>
        </a:defPPr>
      </a:lstStyle>
    </a:tx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27676</TotalTime>
  <Words>35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О новом порядке идентификации застрахованных лиц.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Chichinov</cp:lastModifiedBy>
  <cp:revision>1128</cp:revision>
  <cp:lastPrinted>2022-03-24T10:12:50Z</cp:lastPrinted>
  <dcterms:created xsi:type="dcterms:W3CDTF">1601-01-01T00:00:00Z</dcterms:created>
  <dcterms:modified xsi:type="dcterms:W3CDTF">2022-04-14T10:29:58Z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