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8"/>
  </p:notesMasterIdLst>
  <p:handoutMasterIdLst>
    <p:handoutMasterId r:id="rId9"/>
  </p:handoutMasterIdLst>
  <p:sldIdLst>
    <p:sldId id="265" r:id="rId2"/>
    <p:sldId id="537" r:id="rId3"/>
    <p:sldId id="538" r:id="rId4"/>
    <p:sldId id="539" r:id="rId5"/>
    <p:sldId id="540" r:id="rId6"/>
    <p:sldId id="471" r:id="rId7"/>
  </p:sldIdLst>
  <p:sldSz cx="9144000" cy="6858000" type="screen4x3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32D688"/>
    <a:srgbClr val="FF66CC"/>
    <a:srgbClr val="FFFF66"/>
    <a:srgbClr val="009900"/>
    <a:srgbClr val="FAC294"/>
    <a:srgbClr val="CC3300"/>
    <a:srgbClr val="F698DB"/>
    <a:srgbClr val="5B9BD5"/>
    <a:srgbClr val="E2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81" autoAdjust="0"/>
  </p:normalViewPr>
  <p:slideViewPr>
    <p:cSldViewPr>
      <p:cViewPr varScale="1">
        <p:scale>
          <a:sx n="115" d="100"/>
          <a:sy n="115" d="100"/>
        </p:scale>
        <p:origin x="12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1904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82" y="2"/>
            <a:ext cx="2951904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3243"/>
            <a:ext cx="2951904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82" y="9443243"/>
            <a:ext cx="2951904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159D5D-970B-48F4-98AA-7BFA948D6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54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1904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82" y="2"/>
            <a:ext cx="2951904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2" y="4722419"/>
            <a:ext cx="5448937" cy="4474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3243"/>
            <a:ext cx="2951904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82" y="9443243"/>
            <a:ext cx="2951904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55" tIns="45777" rIns="91555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C4085-8694-454E-B9B7-E7AA897E0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401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CCB1-CFB5-480D-AE21-44CFB7761679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4842-67B4-46AE-918A-152E0B47517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082813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2B0D7-0EF6-4C5C-ACD7-370A9CBDE0C1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E0B1-65BF-4D4A-906E-36F6D6AAC71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8421433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90DD-D767-40F3-8931-1ED50BB87D56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873A-28E0-43E4-9A06-BE1C1403B0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155805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9F8B-3F49-41B3-B1A6-B74E648775F2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C3375-B221-4B47-804D-D43AF95FF2E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35301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F065B-6960-4A22-B1C2-819DD2D17890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FA6DB-BCEE-4F24-A8E2-040D75912D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205304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BDCB-3618-490A-8786-0BAB4E01991C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CE6C7-D44F-48FF-85F8-663A3342ABC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90756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DAC1D-1D61-430E-8805-6995962930CF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33E8-D6AF-4D6C-9075-3B06C9B6FD0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4071232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4D65-35AC-4CD1-8188-D1420241CD46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C3AA-F76A-4DA1-A056-E92B7F13476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5263983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5120-F83D-440C-BFD2-CFBEFC81BF13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A10B-AAAC-4E12-B90C-721D5E6F329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4650559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2BD89-F683-4523-9A90-89230683A79C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C3A-5D09-433D-9E80-BD43793436C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5910422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70F8B-DEAB-4211-B2B1-629C25018F7B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3420-F9F2-4E5A-BAA8-7467D850EEA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4598378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F8B-0561-4823-8608-21BD65AE8BCD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2D4D-EB6E-448F-9888-2E6039CEBA1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7182719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B72C4-8ECC-4A9C-AAAD-4C0EF6A0B858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BE48-1A70-47BA-A3AC-EB7DC94725C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782062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6256F2D-CE9E-4A6A-9938-1460858AEFF4}" type="datetime1">
              <a:rPr lang="ru-RU" smtClean="0"/>
              <a:pPr>
                <a:defRPr/>
              </a:pPr>
              <a:t>14.04.2022</a:t>
            </a:fld>
            <a:endParaRPr lang="ru-RU" alt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ru-RU" altLang="en-US"/>
              <a:t>567567567567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43D9907C-49C4-444C-B496-9CF2804594F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ms@tfoms.gorny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165850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chemeClr val="tx2"/>
                </a:solidFill>
                <a:latin typeface="Garamond" panose="02020404030301010803" pitchFamily="18" charset="0"/>
                <a:ea typeface="+mj-ea"/>
                <a:cs typeface="+mj-cs"/>
              </a:rPr>
              <a:t>15.04. 202</a:t>
            </a:r>
            <a:r>
              <a:rPr lang="en-US" altLang="ru-RU" sz="2000" b="1" kern="1200" dirty="0" smtClean="0">
                <a:solidFill>
                  <a:schemeClr val="tx2"/>
                </a:solidFill>
                <a:latin typeface="Garamond" panose="02020404030301010803" pitchFamily="18" charset="0"/>
                <a:ea typeface="+mj-ea"/>
                <a:cs typeface="+mj-cs"/>
              </a:rPr>
              <a:t>2</a:t>
            </a:r>
            <a:r>
              <a:rPr lang="ru-RU" altLang="ru-RU" sz="2000" b="1" kern="1200" dirty="0" smtClean="0">
                <a:solidFill>
                  <a:schemeClr val="tx2"/>
                </a:solidFill>
                <a:latin typeface="Garamond" panose="02020404030301010803" pitchFamily="18" charset="0"/>
                <a:ea typeface="+mj-ea"/>
                <a:cs typeface="+mj-cs"/>
              </a:rPr>
              <a:t> г.</a:t>
            </a:r>
            <a:endParaRPr lang="en-US" altLang="ru-RU" sz="2000" b="1" kern="1200" dirty="0" smtClean="0">
              <a:solidFill>
                <a:schemeClr val="tx2"/>
              </a:solidFill>
              <a:latin typeface="Garamond" panose="02020404030301010803" pitchFamily="18" charset="0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chemeClr val="tx2"/>
                </a:solidFill>
                <a:latin typeface="Garamond" panose="02020404030301010803" pitchFamily="18" charset="0"/>
                <a:ea typeface="+mj-ea"/>
                <a:cs typeface="+mj-cs"/>
              </a:rPr>
              <a:t>г. Горно-Алтайск</a:t>
            </a:r>
            <a:endParaRPr lang="ru-RU" altLang="ru-RU" sz="2000" b="1" kern="1200" dirty="0">
              <a:solidFill>
                <a:schemeClr val="tx2"/>
              </a:solidFill>
              <a:latin typeface="Garamond" panose="02020404030301010803" pitchFamily="18" charset="0"/>
              <a:ea typeface="+mj-ea"/>
              <a:cs typeface="+mj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10428"/>
            <a:ext cx="6108576" cy="1057300"/>
          </a:xfrm>
        </p:spPr>
        <p:txBody>
          <a:bodyPr/>
          <a:lstStyle/>
          <a:p>
            <a:pPr eaLnBrk="1" hangingPunct="1"/>
            <a:r>
              <a:rPr lang="ru-RU" altLang="ru-RU" sz="1800" b="1" dirty="0" smtClean="0"/>
              <a:t>Территориальный фонд обязательного</a:t>
            </a:r>
            <a:r>
              <a:rPr lang="en-US" altLang="ru-RU" sz="1800" b="1" dirty="0" smtClean="0"/>
              <a:t/>
            </a:r>
            <a:br>
              <a:rPr lang="en-US" altLang="ru-RU" sz="1800" b="1" dirty="0" smtClean="0"/>
            </a:br>
            <a:r>
              <a:rPr lang="ru-RU" altLang="ru-RU" sz="1800" b="1" dirty="0" smtClean="0"/>
              <a:t>медицинского страхования</a:t>
            </a:r>
            <a:br>
              <a:rPr lang="ru-RU" altLang="ru-RU" sz="1800" b="1" dirty="0" smtClean="0"/>
            </a:br>
            <a:r>
              <a:rPr lang="ru-RU" altLang="ru-RU" sz="1800" b="1" dirty="0" smtClean="0"/>
              <a:t>Республики Алтай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39238" cy="198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sz="3200" b="1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>
                <a:latin typeface="+mj-lt"/>
              </a:rPr>
              <a:t>Итоги проведения диспансеризации, в том числе углубленной и медицинских осмотров взрослого и детского населения </a:t>
            </a:r>
            <a:r>
              <a:rPr lang="ru-RU" dirty="0" smtClean="0">
                <a:latin typeface="+mj-lt"/>
              </a:rPr>
              <a:t>                   за </a:t>
            </a:r>
            <a:r>
              <a:rPr lang="ru-RU" dirty="0">
                <a:latin typeface="+mj-lt"/>
              </a:rPr>
              <a:t>первый квартал 2022 года. 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</a:rPr>
              <a:t> </a:t>
            </a:r>
            <a:endParaRPr lang="ru-RU" altLang="ru-RU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-4763" y="4716463"/>
            <a:ext cx="9148763" cy="108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endParaRPr lang="ru-RU" altLang="ru-RU" sz="2400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altLang="ru-RU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Александр Анатольевич Чичинов </a:t>
            </a:r>
            <a:endParaRPr lang="ru-RU" altLang="ru-RU" sz="24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altLang="ru-RU" sz="1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Начальник отдела организации ОМС </a:t>
            </a:r>
            <a:endParaRPr lang="ru-RU" altLang="ru-RU" sz="16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446120"/>
          </a:xfrm>
        </p:spPr>
        <p:txBody>
          <a:bodyPr/>
          <a:lstStyle/>
          <a:p>
            <a:pPr algn="ctr"/>
            <a:r>
              <a:rPr lang="ru-RU" sz="1800" dirty="0" smtClean="0"/>
              <a:t>Проведение профилактических мероприятий (взрослые)  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7C3AA-F76A-4DA1-A056-E92B7F134766}" type="slidenum">
              <a:rPr lang="ru-RU" altLang="en-US" smtClean="0"/>
              <a:pPr>
                <a:defRPr/>
              </a:pPr>
              <a:t>2</a:t>
            </a:fld>
            <a:endParaRPr lang="ru-RU" alt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07982"/>
              </p:ext>
            </p:extLst>
          </p:nvPr>
        </p:nvGraphicFramePr>
        <p:xfrm>
          <a:off x="460060" y="616624"/>
          <a:ext cx="8072379" cy="5526921"/>
        </p:xfrm>
        <a:graphic>
          <a:graphicData uri="http://schemas.openxmlformats.org/drawingml/2006/table">
            <a:tbl>
              <a:tblPr firstRow="1" lastRow="1" bandRow="1"/>
              <a:tblGrid>
                <a:gridCol w="187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145">
                  <a:extLst>
                    <a:ext uri="{9D8B030D-6E8A-4147-A177-3AD203B41FA5}">
                      <a16:colId xmlns:a16="http://schemas.microsoft.com/office/drawing/2014/main" val="3270810567"/>
                    </a:ext>
                  </a:extLst>
                </a:gridCol>
                <a:gridCol w="648145">
                  <a:extLst>
                    <a:ext uri="{9D8B030D-6E8A-4147-A177-3AD203B41FA5}">
                      <a16:colId xmlns:a16="http://schemas.microsoft.com/office/drawing/2014/main" val="2389234793"/>
                    </a:ext>
                  </a:extLst>
                </a:gridCol>
                <a:gridCol w="504113">
                  <a:extLst>
                    <a:ext uri="{9D8B030D-6E8A-4147-A177-3AD203B41FA5}">
                      <a16:colId xmlns:a16="http://schemas.microsoft.com/office/drawing/2014/main" val="3144809297"/>
                    </a:ext>
                  </a:extLst>
                </a:gridCol>
                <a:gridCol w="648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128">
                  <a:extLst>
                    <a:ext uri="{9D8B030D-6E8A-4147-A177-3AD203B41FA5}">
                      <a16:colId xmlns:a16="http://schemas.microsoft.com/office/drawing/2014/main" val="1729714187"/>
                    </a:ext>
                  </a:extLst>
                </a:gridCol>
                <a:gridCol w="648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128">
                  <a:extLst>
                    <a:ext uri="{9D8B030D-6E8A-4147-A177-3AD203B41FA5}">
                      <a16:colId xmlns:a16="http://schemas.microsoft.com/office/drawing/2014/main" val="1348866899"/>
                    </a:ext>
                  </a:extLst>
                </a:gridCol>
                <a:gridCol w="576128">
                  <a:extLst>
                    <a:ext uri="{9D8B030D-6E8A-4147-A177-3AD203B41FA5}">
                      <a16:colId xmlns:a16="http://schemas.microsoft.com/office/drawing/2014/main" val="3016220842"/>
                    </a:ext>
                  </a:extLst>
                </a:gridCol>
                <a:gridCol w="719257">
                  <a:extLst>
                    <a:ext uri="{9D8B030D-6E8A-4147-A177-3AD203B41FA5}">
                      <a16:colId xmlns:a16="http://schemas.microsoft.com/office/drawing/2014/main" val="1851709928"/>
                    </a:ext>
                  </a:extLst>
                </a:gridCol>
              </a:tblGrid>
              <a:tr h="389422">
                <a:tc row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Диспансеризация, </a:t>
                      </a:r>
                      <a:endParaRPr lang="en-US" sz="1000" b="1" kern="1200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этап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Диспансеризация,</a:t>
                      </a:r>
                      <a:endParaRPr lang="en-US" sz="900" b="1" kern="1200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этап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</a:t>
                      </a:r>
                      <a:r>
                        <a:rPr lang="ru-RU" sz="1000" b="1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медицинские осмотры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Углубленная</a:t>
                      </a: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диспансеризация, 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этап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Углубленная</a:t>
                      </a: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диспансеризация, 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этап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чел. 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% от плана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чел.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% от плана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от плана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чел.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% от плана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чел.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% от плана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155932"/>
                  </a:ext>
                </a:extLst>
              </a:tr>
              <a:tr h="346478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Шебалинская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1426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33CC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38 % 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423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67 %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 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34  %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70573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Турочакская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830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33CC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24 %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23 %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52  %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9447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Онгудайская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861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33CC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18 %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15  %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54618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Акташская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больница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33CC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21 % 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8 %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80 %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36  %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74759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Кош-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Агачская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769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14  %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4 %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53 %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27 %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061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Чойская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% 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9 %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659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Улаганская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11 % 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19 %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019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Усть-Канская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302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7 % 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1 %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99 %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019">
                <a:tc>
                  <a:txBody>
                    <a:bodyPr/>
                    <a:lstStyle/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больница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8 % 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1 %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2 %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04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Усть-Коксинская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6  % 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2 %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15 %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4 %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723">
                <a:tc>
                  <a:txBody>
                    <a:bodyPr/>
                    <a:lstStyle/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Майминская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1 %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7 %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6 %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Чемальская РБ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3 % 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2 %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019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6706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12  %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934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9 %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1165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1061   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11 %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3 %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324269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718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630906"/>
          </a:xfrm>
        </p:spPr>
        <p:txBody>
          <a:bodyPr/>
          <a:lstStyle/>
          <a:p>
            <a:pPr algn="ctr"/>
            <a:r>
              <a:rPr lang="ru-RU" sz="1600" dirty="0" smtClean="0"/>
              <a:t>Эффективность работы первичного звена при проведении углубленной диспансеризации  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7C3AA-F76A-4DA1-A056-E92B7F134766}" type="slidenum">
              <a:rPr lang="ru-RU" altLang="en-US" smtClean="0"/>
              <a:pPr>
                <a:defRPr/>
              </a:pPr>
              <a:t>3</a:t>
            </a:fld>
            <a:endParaRPr lang="ru-RU" alt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538227"/>
              </p:ext>
            </p:extLst>
          </p:nvPr>
        </p:nvGraphicFramePr>
        <p:xfrm>
          <a:off x="495613" y="620689"/>
          <a:ext cx="8191186" cy="5673250"/>
        </p:xfrm>
        <a:graphic>
          <a:graphicData uri="http://schemas.openxmlformats.org/drawingml/2006/table">
            <a:tbl>
              <a:tblPr firstRow="1" lastRow="1" bandRow="1"/>
              <a:tblGrid>
                <a:gridCol w="1629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944">
                  <a:extLst>
                    <a:ext uri="{9D8B030D-6E8A-4147-A177-3AD203B41FA5}">
                      <a16:colId xmlns:a16="http://schemas.microsoft.com/office/drawing/2014/main" val="186094716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578">
                  <a:extLst>
                    <a:ext uri="{9D8B030D-6E8A-4147-A177-3AD203B41FA5}">
                      <a16:colId xmlns:a16="http://schemas.microsoft.com/office/drawing/2014/main" val="2062484645"/>
                    </a:ext>
                  </a:extLst>
                </a:gridCol>
                <a:gridCol w="840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840">
                  <a:extLst>
                    <a:ext uri="{9D8B030D-6E8A-4147-A177-3AD203B41FA5}">
                      <a16:colId xmlns:a16="http://schemas.microsoft.com/office/drawing/2014/main" val="3016220842"/>
                    </a:ext>
                  </a:extLst>
                </a:gridCol>
                <a:gridCol w="1027751">
                  <a:extLst>
                    <a:ext uri="{9D8B030D-6E8A-4147-A177-3AD203B41FA5}">
                      <a16:colId xmlns:a16="http://schemas.microsoft.com/office/drawing/2014/main" val="1786338511"/>
                    </a:ext>
                  </a:extLst>
                </a:gridCol>
              </a:tblGrid>
              <a:tr h="1008111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переболевших 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COVID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-19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состоянию на 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01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прошедших  проф.  мероприятия, чел.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проинформированных СМО  застрахованных лиц 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о необходимости пройти УД, чел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Прошли УД</a:t>
                      </a: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.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охвата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УД к пройденным проф.  мероприятиям.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% 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(стр. 4/ стр. 2 )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Отклик прошедших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УД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от числа проинформированных СМО, %</a:t>
                      </a:r>
                    </a:p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(стр. 4 / стр. 3 )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66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2923"/>
                  </a:ext>
                </a:extLst>
              </a:tr>
              <a:tr h="391506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Чемальская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1272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39 %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3161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Акташская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539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35 %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28 %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Майминская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4598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297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35 %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32 %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Кош-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Агачская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2933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871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1074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24 %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Турочакская РБ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1199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994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493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Усть-Канская РБ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1757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Шебалинская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1850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1597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1045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717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Улаганская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868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678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Усть-Коксинская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2344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001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Онгудайская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1848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979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716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8 %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11 %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416">
                <a:tc>
                  <a:txBody>
                    <a:bodyPr/>
                    <a:lstStyle/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больница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10036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1529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932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5 %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9 %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739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Чойская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770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5 %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5 % 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717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30 014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706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5982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1061   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16 %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18 %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8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324269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5001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8750"/>
            <a:ext cx="8229600" cy="1018002"/>
          </a:xfrm>
        </p:spPr>
        <p:txBody>
          <a:bodyPr/>
          <a:lstStyle/>
          <a:p>
            <a:pPr algn="ctr"/>
            <a:r>
              <a:rPr lang="ru-RU" sz="1800" dirty="0" smtClean="0"/>
              <a:t>Актуализация списков застрахованных  лиц, подлежащих информированию </a:t>
            </a:r>
            <a:br>
              <a:rPr lang="ru-RU" sz="1800" dirty="0" smtClean="0"/>
            </a:br>
            <a:r>
              <a:rPr lang="ru-RU" sz="1800" dirty="0" smtClean="0"/>
              <a:t>о праве  прохождения профилактических мероприятий,</a:t>
            </a:r>
            <a:br>
              <a:rPr lang="ru-RU" sz="1800" dirty="0" smtClean="0"/>
            </a:br>
            <a:r>
              <a:rPr lang="ru-RU" sz="1800" dirty="0" smtClean="0"/>
              <a:t>по состоянию на 12.04.2022 г. 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7C3AA-F76A-4DA1-A056-E92B7F134766}" type="slidenum">
              <a:rPr lang="ru-RU" altLang="en-US" smtClean="0"/>
              <a:pPr>
                <a:defRPr/>
              </a:pPr>
              <a:t>4</a:t>
            </a:fld>
            <a:endParaRPr lang="ru-RU" alt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62532"/>
              </p:ext>
            </p:extLst>
          </p:nvPr>
        </p:nvGraphicFramePr>
        <p:xfrm>
          <a:off x="488699" y="1196752"/>
          <a:ext cx="8475321" cy="5055074"/>
        </p:xfrm>
        <a:graphic>
          <a:graphicData uri="http://schemas.openxmlformats.org/drawingml/2006/table">
            <a:tbl>
              <a:tblPr firstRow="1" lastRow="1" bandRow="1"/>
              <a:tblGrid>
                <a:gridCol w="192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85775162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Диспансерное наблюдение 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Диспансеризация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</a:t>
                      </a:r>
                      <a:r>
                        <a:rPr lang="ru-RU" sz="1000" b="1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медицинские осмотры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Углубленная</a:t>
                      </a: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диспансеризация</a:t>
                      </a: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47">
                <a:tc>
                  <a:txBody>
                    <a:bodyPr/>
                    <a:lstStyle/>
                    <a:p>
                      <a:pPr marL="73025" marR="0" lvl="0" indent="18415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Усть-Канская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7033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marR="0" lvl="0" indent="18415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Турочакская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07218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marR="0" lvl="0" indent="18415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Улаганская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2621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marR="0" lvl="0" indent="18415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Шебалинская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 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5578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marR="0" lvl="0" indent="18415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Кош-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Агачская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6305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marR="0" lvl="0" indent="18415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Акташская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больница 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00744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marR="0" lvl="0" indent="18415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Чемальская РБ 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008208"/>
                  </a:ext>
                </a:extLst>
              </a:tr>
              <a:tr h="346269">
                <a:tc>
                  <a:txBody>
                    <a:bodyPr/>
                    <a:lstStyle/>
                    <a:p>
                      <a:pPr marL="73025" marR="0" lvl="0" indent="18415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Майминская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 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33CC33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dirty="0">
                        <a:solidFill>
                          <a:srgbClr val="33CC33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801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больница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269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Чойская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277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Онгудайская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923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Усть-Коксинская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324269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973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446120"/>
          </a:xfrm>
        </p:spPr>
        <p:txBody>
          <a:bodyPr/>
          <a:lstStyle/>
          <a:p>
            <a:pPr algn="ctr"/>
            <a:r>
              <a:rPr lang="ru-RU" sz="1800" dirty="0" smtClean="0"/>
              <a:t>Проведение профилактических  мероприятий (дети) 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7C3AA-F76A-4DA1-A056-E92B7F134766}" type="slidenum">
              <a:rPr lang="ru-RU" altLang="en-US" smtClean="0"/>
              <a:pPr>
                <a:defRPr/>
              </a:pPr>
              <a:t>5</a:t>
            </a:fld>
            <a:endParaRPr lang="ru-RU" altLang="en-US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337479"/>
              </p:ext>
            </p:extLst>
          </p:nvPr>
        </p:nvGraphicFramePr>
        <p:xfrm>
          <a:off x="460062" y="616624"/>
          <a:ext cx="7928362" cy="5077764"/>
        </p:xfrm>
        <a:graphic>
          <a:graphicData uri="http://schemas.openxmlformats.org/drawingml/2006/table">
            <a:tbl>
              <a:tblPr firstRow="1" lastRow="1" bandRow="1"/>
              <a:tblGrid>
                <a:gridCol w="2265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356">
                  <a:extLst>
                    <a:ext uri="{9D8B030D-6E8A-4147-A177-3AD203B41FA5}">
                      <a16:colId xmlns:a16="http://schemas.microsoft.com/office/drawing/2014/main" val="183540699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0655107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38923479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44809297"/>
                    </a:ext>
                  </a:extLst>
                </a:gridCol>
                <a:gridCol w="1106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739">
                  <a:extLst>
                    <a:ext uri="{9D8B030D-6E8A-4147-A177-3AD203B41FA5}">
                      <a16:colId xmlns:a16="http://schemas.microsoft.com/office/drawing/2014/main" val="1729714187"/>
                    </a:ext>
                  </a:extLst>
                </a:gridCol>
              </a:tblGrid>
              <a:tr h="652272">
                <a:tc row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Профилактические</a:t>
                      </a:r>
                      <a:r>
                        <a:rPr lang="ru-RU" sz="1000" b="1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медицинские осмотры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Диспансеризация</a:t>
                      </a:r>
                      <a:r>
                        <a:rPr lang="ru-RU" sz="9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 сирот </a:t>
                      </a:r>
                      <a:r>
                        <a:rPr lang="ru-RU" sz="10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усыновленных (удочеренных), принятых под опеку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Диспансеризация детей сирот  </a:t>
                      </a:r>
                      <a:r>
                        <a:rPr lang="ru-RU" sz="10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пребывающих в стационарных учреждениях 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от плана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чел.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% от плана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чел. 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% от плана</a:t>
                      </a:r>
                      <a:endParaRPr lang="ru-RU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155932"/>
                  </a:ext>
                </a:extLst>
              </a:tr>
              <a:tr h="327398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Усть-Канская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1881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42 %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97 %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Турочакская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1395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39 %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89 %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Улаганская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723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26 %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32D68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1000" b="1" dirty="0">
                        <a:solidFill>
                          <a:srgbClr val="32D688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Шебалинская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Усть-Коксинская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больница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Кош-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Агачская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712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Онгудайская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Акташская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больница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83 %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11">
                <a:tc>
                  <a:txBody>
                    <a:bodyPr/>
                    <a:lstStyle/>
                    <a:p>
                      <a:pPr marL="73025" indent="1841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Майминская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РБ 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823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232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Чемальская РБ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822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Чойская РБ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019">
                <a:tc>
                  <a:txBody>
                    <a:bodyPr/>
                    <a:lstStyle/>
                    <a:p>
                      <a:pPr marL="73025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9900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17 %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5" marR="7855" marT="78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392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45 % 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175886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624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165850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2022 </a:t>
            </a: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г.</a:t>
            </a:r>
            <a:endParaRPr lang="en-US" altLang="ru-RU" sz="2000" b="1" kern="1200" dirty="0" smtClean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г. Горно-Алтайск</a:t>
            </a:r>
            <a:endParaRPr lang="ru-RU" altLang="ru-RU" sz="2000" b="1" kern="1200" dirty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10428"/>
            <a:ext cx="6108576" cy="1057300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333399"/>
                </a:solidFill>
              </a:rPr>
              <a:t>Территориальный фонд обязательного</a:t>
            </a:r>
            <a:r>
              <a:rPr lang="en-US" altLang="ru-RU" sz="2000" b="1" dirty="0" smtClean="0">
                <a:solidFill>
                  <a:srgbClr val="333399"/>
                </a:solidFill>
              </a:rPr>
              <a:t/>
            </a:r>
            <a:br>
              <a:rPr lang="en-US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медицинского страхования</a:t>
            </a:r>
            <a:br>
              <a:rPr lang="ru-RU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Республики Алтай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latin typeface="Garamond" panose="02020404030301010803" pitchFamily="18" charset="0"/>
              </a:rPr>
              <a:t>СПАСИБО ЗА ВНИМАНИЕ!</a:t>
            </a:r>
            <a:endParaRPr lang="ru-RU" altLang="ru-RU" sz="2800" b="1" dirty="0">
              <a:latin typeface="Garamond" panose="02020404030301010803" pitchFamily="18" charset="0"/>
            </a:endParaRPr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r>
              <a:rPr lang="en-US" altLang="ru-RU" dirty="0" smtClean="0"/>
              <a:t>E-mail</a:t>
            </a:r>
            <a:r>
              <a:rPr lang="ru-RU" altLang="ru-RU" dirty="0" smtClean="0"/>
              <a:t>:</a:t>
            </a:r>
            <a:r>
              <a:rPr lang="en-US" altLang="ru-RU" dirty="0" smtClean="0"/>
              <a:t>   </a:t>
            </a:r>
            <a:r>
              <a:rPr lang="en-US" altLang="ru-RU" dirty="0" smtClean="0">
                <a:hlinkClick r:id="rId3"/>
              </a:rPr>
              <a:t>oms@tfoms.gorny.ru</a:t>
            </a:r>
            <a:r>
              <a:rPr lang="ru-RU" altLang="ru-RU" dirty="0" smtClean="0"/>
              <a:t> </a:t>
            </a:r>
            <a:r>
              <a:rPr lang="en-US" altLang="ru-RU" dirty="0" smtClean="0"/>
              <a:t>  </a:t>
            </a:r>
            <a:r>
              <a:rPr lang="ru-RU" altLang="ru-RU" dirty="0" smtClean="0"/>
              <a:t> </a:t>
            </a:r>
            <a:endParaRPr lang="en-US" altLang="ru-RU" dirty="0" smtClean="0"/>
          </a:p>
          <a:p>
            <a:pPr algn="r"/>
            <a:r>
              <a:rPr lang="ru-RU" altLang="ru-RU" dirty="0" smtClean="0"/>
              <a:t>Тел</a:t>
            </a:r>
            <a:r>
              <a:rPr lang="ru-RU" altLang="ru-RU" dirty="0"/>
              <a:t>.(</a:t>
            </a:r>
            <a:r>
              <a:rPr lang="en-US" altLang="ru-RU" dirty="0"/>
              <a:t>38822</a:t>
            </a:r>
            <a:r>
              <a:rPr lang="ru-RU" altLang="ru-RU" dirty="0"/>
              <a:t>) </a:t>
            </a:r>
            <a:r>
              <a:rPr lang="ru-RU" altLang="ru-RU" dirty="0" smtClean="0"/>
              <a:t>4 98 </a:t>
            </a:r>
            <a:r>
              <a:rPr lang="en-US" altLang="ru-RU" dirty="0" smtClean="0"/>
              <a:t>06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86357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b="1" dirty="0" smtClean="0">
            <a:latin typeface="+mn-lt"/>
          </a:defRPr>
        </a:defPPr>
      </a:lstStyle>
    </a:tx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27676</TotalTime>
  <Words>815</Words>
  <Application>Microsoft Office PowerPoint</Application>
  <PresentationFormat>Экран (4:3)</PresentationFormat>
  <Paragraphs>457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Garamond</vt:lpstr>
      <vt:lpstr>Times New Roman</vt:lpstr>
      <vt:lpstr>Wingdings</vt:lpstr>
      <vt:lpstr>Край</vt:lpstr>
      <vt:lpstr>Территориальный фонд обязательного медицинского страхования Республики Алтай</vt:lpstr>
      <vt:lpstr>Проведение профилактических мероприятий (взрослые)   </vt:lpstr>
      <vt:lpstr>Эффективность работы первичного звена при проведении углубленной диспансеризации   </vt:lpstr>
      <vt:lpstr>Актуализация списков застрахованных  лиц, подлежащих информированию  о праве  прохождения профилактических мероприятий, по состоянию на 12.04.2022 г.   </vt:lpstr>
      <vt:lpstr>Проведение профилактических  мероприятий (дети)  </vt:lpstr>
      <vt:lpstr>Территориальный фонд обязательного медицинского страхования Республики Алтай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Evgeny</dc:creator>
  <cp:lastModifiedBy>Chichinov</cp:lastModifiedBy>
  <cp:revision>1128</cp:revision>
  <cp:lastPrinted>2022-03-24T10:12:50Z</cp:lastPrinted>
  <dcterms:created xsi:type="dcterms:W3CDTF">1601-01-01T00:00:00Z</dcterms:created>
  <dcterms:modified xsi:type="dcterms:W3CDTF">2022-04-14T10:30:30Z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