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60" r:id="rId4"/>
    <p:sldId id="258" r:id="rId5"/>
    <p:sldId id="261" r:id="rId6"/>
    <p:sldId id="265" r:id="rId7"/>
    <p:sldId id="266" r:id="rId8"/>
    <p:sldId id="267" r:id="rId9"/>
    <p:sldId id="268" r:id="rId10"/>
    <p:sldId id="262" r:id="rId11"/>
    <p:sldId id="263"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92836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59852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7541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08201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11593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885667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1201061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19097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18931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51CEF9B-2673-4954-991E-716E565F5F35}" type="datetimeFigureOut">
              <a:rPr lang="ru-RU" smtClean="0"/>
              <a:t>15.04.2022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35410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51CEF9B-2673-4954-991E-716E565F5F35}"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322951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51CEF9B-2673-4954-991E-716E565F5F35}" type="datetimeFigureOut">
              <a:rPr lang="ru-RU" smtClean="0"/>
              <a:t>15.04.2022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201881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51CEF9B-2673-4954-991E-716E565F5F35}" type="datetimeFigureOut">
              <a:rPr lang="ru-RU" smtClean="0"/>
              <a:t>15.04.2022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66199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CEF9B-2673-4954-991E-716E565F5F35}" type="datetimeFigureOut">
              <a:rPr lang="ru-RU" smtClean="0"/>
              <a:t>15.04.2022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381747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51CEF9B-2673-4954-991E-716E565F5F35}" type="datetimeFigureOut">
              <a:rPr lang="ru-RU" smtClean="0"/>
              <a:t>15.04.2022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Tree>
    <p:extLst>
      <p:ext uri="{BB962C8B-B14F-4D97-AF65-F5344CB8AC3E}">
        <p14:creationId xmlns:p14="http://schemas.microsoft.com/office/powerpoint/2010/main" val="968746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60C122-7970-4353-931A-BF8BA514F5E0}" type="slidenum">
              <a:rPr lang="ru-RU" smtClean="0"/>
              <a:t>‹#›</a:t>
            </a:fld>
            <a:endParaRPr lang="ru-RU"/>
          </a:p>
        </p:txBody>
      </p:sp>
      <p:sp>
        <p:nvSpPr>
          <p:cNvPr id="5" name="Date Placeholder 4"/>
          <p:cNvSpPr>
            <a:spLocks noGrp="1"/>
          </p:cNvSpPr>
          <p:nvPr>
            <p:ph type="dt" sz="half" idx="10"/>
          </p:nvPr>
        </p:nvSpPr>
        <p:spPr/>
        <p:txBody>
          <a:bodyPr/>
          <a:lstStyle/>
          <a:p>
            <a:fld id="{D51CEF9B-2673-4954-991E-716E565F5F35}" type="datetimeFigureOut">
              <a:rPr lang="ru-RU" smtClean="0"/>
              <a:t>15.04.2022</a:t>
            </a:fld>
            <a:endParaRPr lang="ru-RU"/>
          </a:p>
        </p:txBody>
      </p:sp>
    </p:spTree>
    <p:extLst>
      <p:ext uri="{BB962C8B-B14F-4D97-AF65-F5344CB8AC3E}">
        <p14:creationId xmlns:p14="http://schemas.microsoft.com/office/powerpoint/2010/main" val="1587522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1CEF9B-2673-4954-991E-716E565F5F35}" type="datetimeFigureOut">
              <a:rPr lang="ru-RU" smtClean="0"/>
              <a:t>15.04.2022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60C122-7970-4353-931A-BF8BA514F5E0}" type="slidenum">
              <a:rPr lang="ru-RU" smtClean="0"/>
              <a:t>‹#›</a:t>
            </a:fld>
            <a:endParaRPr lang="ru-RU"/>
          </a:p>
        </p:txBody>
      </p:sp>
    </p:spTree>
    <p:extLst>
      <p:ext uri="{BB962C8B-B14F-4D97-AF65-F5344CB8AC3E}">
        <p14:creationId xmlns:p14="http://schemas.microsoft.com/office/powerpoint/2010/main" val="21390756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654" y="0"/>
            <a:ext cx="11254154" cy="896815"/>
          </a:xfrm>
        </p:spPr>
        <p:txBody>
          <a:bodyPr>
            <a:normAutofit fontScale="90000"/>
          </a:bodyPr>
          <a:lstStyle/>
          <a:p>
            <a:r>
              <a:rPr lang="ru-RU" dirty="0" smtClean="0">
                <a:solidFill>
                  <a:schemeClr val="tx1"/>
                </a:solidFill>
              </a:rPr>
              <a:t>          </a:t>
            </a:r>
            <a:r>
              <a:rPr lang="ru-RU" sz="1800" b="1" dirty="0" smtClean="0">
                <a:solidFill>
                  <a:schemeClr val="tx1"/>
                </a:solidFill>
                <a:latin typeface="Times New Roman" panose="02020603050405020304" pitchFamily="18" charset="0"/>
                <a:cs typeface="Times New Roman" panose="02020603050405020304" pitchFamily="18" charset="0"/>
              </a:rPr>
              <a:t>ТЕРРИТОРИАЛЬНЫЙ ФОНД ОБЯЗАТЕЛЬНОГО МЕДИЦИНСКОГО СТРАХОВАНИЯ </a:t>
            </a:r>
            <a:br>
              <a:rPr lang="ru-RU" sz="1800" b="1" dirty="0" smtClean="0">
                <a:solidFill>
                  <a:schemeClr val="tx1"/>
                </a:solidFill>
                <a:latin typeface="Times New Roman" panose="02020603050405020304" pitchFamily="18" charset="0"/>
                <a:cs typeface="Times New Roman" panose="02020603050405020304" pitchFamily="18" charset="0"/>
              </a:rPr>
            </a:br>
            <a:r>
              <a:rPr lang="ru-RU" sz="1800" b="1" dirty="0" smtClean="0">
                <a:solidFill>
                  <a:schemeClr val="tx1"/>
                </a:solidFill>
                <a:latin typeface="Times New Roman" panose="02020603050405020304" pitchFamily="18" charset="0"/>
                <a:cs typeface="Times New Roman" panose="02020603050405020304" pitchFamily="18" charset="0"/>
              </a:rPr>
              <a:t>                                                                                       РЕС</a:t>
            </a:r>
            <a:r>
              <a:rPr lang="ru-RU" sz="1800" b="1" dirty="0">
                <a:solidFill>
                  <a:schemeClr val="tx1"/>
                </a:solidFill>
                <a:latin typeface="Times New Roman" panose="02020603050405020304" pitchFamily="18" charset="0"/>
                <a:cs typeface="Times New Roman" panose="02020603050405020304" pitchFamily="18" charset="0"/>
              </a:rPr>
              <a:t>П</a:t>
            </a:r>
            <a:r>
              <a:rPr lang="ru-RU" sz="1800" b="1" dirty="0" smtClean="0">
                <a:solidFill>
                  <a:schemeClr val="tx1"/>
                </a:solidFill>
                <a:latin typeface="Times New Roman" panose="02020603050405020304" pitchFamily="18" charset="0"/>
                <a:cs typeface="Times New Roman" panose="02020603050405020304" pitchFamily="18" charset="0"/>
              </a:rPr>
              <a:t>УБЛИКИ АЛТАЙ</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952" y="120100"/>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05608" y="1450729"/>
            <a:ext cx="9240715" cy="2677656"/>
          </a:xfrm>
          <a:prstGeom prst="rect">
            <a:avLst/>
          </a:prstGeom>
          <a:noFill/>
        </p:spPr>
        <p:txBody>
          <a:bodyPr wrap="square" rtlCol="0">
            <a:spAutoFit/>
          </a:bodyPr>
          <a:lstStyle/>
          <a:p>
            <a:pPr algn="ctr"/>
            <a:r>
              <a:rPr lang="ru-RU" sz="2400" b="1" dirty="0">
                <a:latin typeface="Times New Roman" panose="02020603050405020304" pitchFamily="18" charset="0"/>
                <a:cs typeface="Times New Roman" panose="02020603050405020304" pitchFamily="18" charset="0"/>
              </a:rPr>
              <a:t>Новые правила использования медицинскими организациями средств </a:t>
            </a:r>
            <a:r>
              <a:rPr lang="ru-RU" sz="2400" b="1" dirty="0" smtClean="0">
                <a:latin typeface="Times New Roman" panose="02020603050405020304" pitchFamily="18" charset="0"/>
                <a:cs typeface="Times New Roman" panose="02020603050405020304" pitchFamily="18" charset="0"/>
              </a:rPr>
              <a:t>НСЗ ТФОМС для </a:t>
            </a:r>
            <a:r>
              <a:rPr lang="ru-RU" sz="2400" b="1" dirty="0">
                <a:latin typeface="Times New Roman" panose="02020603050405020304" pitchFamily="18" charset="0"/>
                <a:cs typeface="Times New Roman" panose="02020603050405020304" pitchFamily="18" charset="0"/>
              </a:rPr>
              <a:t>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p>
        </p:txBody>
      </p:sp>
      <p:sp>
        <p:nvSpPr>
          <p:cNvPr id="3" name="TextBox 2"/>
          <p:cNvSpPr txBox="1"/>
          <p:nvPr/>
        </p:nvSpPr>
        <p:spPr>
          <a:xfrm>
            <a:off x="6356839" y="4682299"/>
            <a:ext cx="4044462" cy="923330"/>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Вилисова Надежда Михайловна – начальник отдела формирования доходов и статистической отчётности</a:t>
            </a:r>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018085" y="6172200"/>
            <a:ext cx="5336931" cy="369332"/>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г. Горно-Алтайск - 2022 год</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404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ВАЖНО!</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4" name="Скругленный прямоугольник 3"/>
          <p:cNvSpPr/>
          <p:nvPr/>
        </p:nvSpPr>
        <p:spPr>
          <a:xfrm>
            <a:off x="1239715" y="2233301"/>
            <a:ext cx="8554916" cy="215406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solidFill>
                <a:latin typeface="Times New Roman" panose="02020603050405020304" pitchFamily="18" charset="0"/>
                <a:cs typeface="Times New Roman" panose="02020603050405020304" pitchFamily="18" charset="0"/>
              </a:rPr>
              <a:t>1. МО ведет раздельный аналитический учет средств для </a:t>
            </a:r>
            <a:r>
              <a:rPr lang="ru-RU" dirty="0" smtClean="0">
                <a:solidFill>
                  <a:schemeClr val="tx1"/>
                </a:solidFill>
                <a:latin typeface="Times New Roman" panose="02020603050405020304" pitchFamily="18" charset="0"/>
                <a:cs typeface="Times New Roman" panose="02020603050405020304" pitchFamily="18" charset="0"/>
              </a:rPr>
              <a:t>финансового обеспечения </a:t>
            </a:r>
            <a:r>
              <a:rPr lang="ru-RU" dirty="0">
                <a:solidFill>
                  <a:schemeClr val="tx1"/>
                </a:solidFill>
                <a:latin typeface="Times New Roman" panose="02020603050405020304" pitchFamily="18" charset="0"/>
                <a:cs typeface="Times New Roman" panose="02020603050405020304" pitchFamily="18" charset="0"/>
              </a:rPr>
              <a:t>мероприятий</a:t>
            </a:r>
          </a:p>
          <a:p>
            <a:r>
              <a:rPr lang="ru-RU" dirty="0">
                <a:solidFill>
                  <a:schemeClr val="tx1"/>
                </a:solidFill>
                <a:latin typeface="Times New Roman" panose="02020603050405020304" pitchFamily="18" charset="0"/>
                <a:cs typeface="Times New Roman" panose="02020603050405020304" pitchFamily="18" charset="0"/>
              </a:rPr>
              <a:t>2. Остатки средств для </a:t>
            </a:r>
            <a:r>
              <a:rPr lang="ru-RU" dirty="0" smtClean="0">
                <a:solidFill>
                  <a:schemeClr val="tx1"/>
                </a:solidFill>
                <a:latin typeface="Times New Roman" panose="02020603050405020304" pitchFamily="18" charset="0"/>
                <a:cs typeface="Times New Roman" panose="02020603050405020304" pitchFamily="18" charset="0"/>
              </a:rPr>
              <a:t>финансового обеспечения </a:t>
            </a:r>
            <a:r>
              <a:rPr lang="ru-RU" dirty="0">
                <a:solidFill>
                  <a:schemeClr val="tx1"/>
                </a:solidFill>
                <a:latin typeface="Times New Roman" panose="02020603050405020304" pitchFamily="18" charset="0"/>
                <a:cs typeface="Times New Roman" panose="02020603050405020304" pitchFamily="18" charset="0"/>
              </a:rPr>
              <a:t>мероприятий, не использованные МО на 1 января очередного </a:t>
            </a:r>
            <a:r>
              <a:rPr lang="ru-RU" dirty="0" smtClean="0">
                <a:solidFill>
                  <a:schemeClr val="tx1"/>
                </a:solidFill>
                <a:latin typeface="Times New Roman" panose="02020603050405020304" pitchFamily="18" charset="0"/>
                <a:cs typeface="Times New Roman" panose="02020603050405020304" pitchFamily="18" charset="0"/>
              </a:rPr>
              <a:t>финансового </a:t>
            </a:r>
            <a:r>
              <a:rPr lang="ru-RU" dirty="0">
                <a:solidFill>
                  <a:schemeClr val="tx1"/>
                </a:solidFill>
                <a:latin typeface="Times New Roman" panose="02020603050405020304" pitchFamily="18" charset="0"/>
                <a:cs typeface="Times New Roman" panose="02020603050405020304" pitchFamily="18" charset="0"/>
              </a:rPr>
              <a:t>года, используются в очередном </a:t>
            </a:r>
            <a:r>
              <a:rPr lang="ru-RU" dirty="0" smtClean="0">
                <a:solidFill>
                  <a:schemeClr val="tx1"/>
                </a:solidFill>
                <a:latin typeface="Times New Roman" panose="02020603050405020304" pitchFamily="18" charset="0"/>
                <a:cs typeface="Times New Roman" panose="02020603050405020304" pitchFamily="18" charset="0"/>
              </a:rPr>
              <a:t>финансовом </a:t>
            </a:r>
            <a:r>
              <a:rPr lang="ru-RU" dirty="0">
                <a:solidFill>
                  <a:schemeClr val="tx1"/>
                </a:solidFill>
                <a:latin typeface="Times New Roman" panose="02020603050405020304" pitchFamily="18" charset="0"/>
                <a:cs typeface="Times New Roman" panose="02020603050405020304" pitchFamily="18" charset="0"/>
              </a:rPr>
              <a:t>году на те же </a:t>
            </a:r>
            <a:r>
              <a:rPr lang="ru-RU" dirty="0" smtClean="0">
                <a:solidFill>
                  <a:schemeClr val="tx1"/>
                </a:solidFill>
                <a:latin typeface="Times New Roman" panose="02020603050405020304" pitchFamily="18" charset="0"/>
                <a:cs typeface="Times New Roman" panose="02020603050405020304" pitchFamily="18" charset="0"/>
              </a:rPr>
              <a:t>цели</a:t>
            </a:r>
            <a:endParaRPr lang="ru-RU" dirty="0"/>
          </a:p>
        </p:txBody>
      </p:sp>
    </p:spTree>
    <p:extLst>
      <p:ext uri="{BB962C8B-B14F-4D97-AF65-F5344CB8AC3E}">
        <p14:creationId xmlns:p14="http://schemas.microsoft.com/office/powerpoint/2010/main" val="384057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69378" y="2611315"/>
            <a:ext cx="8466992" cy="830997"/>
          </a:xfrm>
          <a:prstGeom prst="rect">
            <a:avLst/>
          </a:prstGeom>
          <a:noFill/>
        </p:spPr>
        <p:txBody>
          <a:bodyPr wrap="square" rtlCol="0">
            <a:spAutoFit/>
          </a:bodyPr>
          <a:lstStyle/>
          <a:p>
            <a:pPr algn="ctr"/>
            <a:r>
              <a:rPr lang="ru-RU" sz="4800" dirty="0" smtClean="0">
                <a:latin typeface="Times New Roman" panose="02020603050405020304" pitchFamily="18" charset="0"/>
                <a:cs typeface="Times New Roman" panose="02020603050405020304" pitchFamily="18" charset="0"/>
              </a:rPr>
              <a:t>Спасибо за внимание!</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33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Autofit/>
          </a:bodyPr>
          <a:lstStyle/>
          <a:p>
            <a:r>
              <a:rPr lang="ru-RU" sz="2800" b="1" dirty="0" smtClean="0">
                <a:solidFill>
                  <a:schemeClr val="tx1"/>
                </a:solidFill>
                <a:latin typeface="Times New Roman" panose="02020603050405020304" pitchFamily="18" charset="0"/>
                <a:cs typeface="Times New Roman" panose="02020603050405020304" pitchFamily="18" charset="0"/>
              </a:rPr>
              <a:t>        Нововведения</a:t>
            </a:r>
            <a:endParaRPr lang="ru-RU" sz="2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14" name="Скругленный прямоугольник 13"/>
          <p:cNvSpPr/>
          <p:nvPr/>
        </p:nvSpPr>
        <p:spPr>
          <a:xfrm>
            <a:off x="1222131" y="1063778"/>
            <a:ext cx="7994529" cy="50996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Times New Roman" panose="02020603050405020304" pitchFamily="18" charset="0"/>
                <a:cs typeface="Times New Roman" panose="02020603050405020304" pitchFamily="18" charset="0"/>
              </a:rPr>
              <a:t>C 2022 </a:t>
            </a:r>
            <a:r>
              <a:rPr lang="ru-RU" dirty="0" smtClean="0">
                <a:solidFill>
                  <a:srgbClr val="FF0000"/>
                </a:solidFill>
                <a:latin typeface="Times New Roman" panose="02020603050405020304" pitchFamily="18" charset="0"/>
                <a:cs typeface="Times New Roman" panose="02020603050405020304" pitchFamily="18" charset="0"/>
              </a:rPr>
              <a:t>года в государственной информационной системе обязательного медицинского страхования (ГИС ОМС) осуществляются следующие функции:</a:t>
            </a:r>
          </a:p>
          <a:p>
            <a:pPr marL="342900" indent="-342900" algn="just">
              <a:buAutoNum type="arabicPeriod"/>
            </a:pPr>
            <a:endParaRPr lang="ru-RU" dirty="0" smtClean="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Медицинской организацией формируется и направляется </a:t>
            </a:r>
            <a:r>
              <a:rPr lang="ru-RU" dirty="0" smtClean="0">
                <a:solidFill>
                  <a:srgbClr val="FF0000"/>
                </a:solidFill>
                <a:latin typeface="Times New Roman" panose="02020603050405020304" pitchFamily="18" charset="0"/>
                <a:cs typeface="Times New Roman" panose="02020603050405020304" pitchFamily="18" charset="0"/>
              </a:rPr>
              <a:t>заявка</a:t>
            </a:r>
            <a:r>
              <a:rPr lang="ru-RU" dirty="0" smtClean="0">
                <a:solidFill>
                  <a:schemeClr val="tx1"/>
                </a:solidFill>
                <a:latin typeface="Times New Roman" panose="02020603050405020304" pitchFamily="18" charset="0"/>
                <a:cs typeface="Times New Roman" panose="02020603050405020304" pitchFamily="18" charset="0"/>
              </a:rPr>
              <a:t> на включение мероприятия в Территориальный план мероприятий.</a:t>
            </a: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Формируется, утверждается и ведется </a:t>
            </a:r>
            <a:r>
              <a:rPr lang="ru-RU" dirty="0" smtClean="0">
                <a:solidFill>
                  <a:srgbClr val="FF0000"/>
                </a:solidFill>
                <a:latin typeface="Times New Roman" panose="02020603050405020304" pitchFamily="18" charset="0"/>
                <a:cs typeface="Times New Roman" panose="02020603050405020304" pitchFamily="18" charset="0"/>
              </a:rPr>
              <a:t>Территориальный план мероприятий</a:t>
            </a:r>
            <a:r>
              <a:rPr lang="ru-RU" dirty="0" smtClean="0">
                <a:solidFill>
                  <a:schemeClr val="tx1"/>
                </a:solidFill>
                <a:latin typeface="Times New Roman" panose="02020603050405020304" pitchFamily="18" charset="0"/>
                <a:cs typeface="Times New Roman" panose="02020603050405020304" pitchFamily="18" charset="0"/>
              </a:rPr>
              <a:t>.</a:t>
            </a: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Оформляется </a:t>
            </a:r>
            <a:r>
              <a:rPr lang="ru-RU" dirty="0" smtClean="0">
                <a:solidFill>
                  <a:srgbClr val="FF0000"/>
                </a:solidFill>
                <a:latin typeface="Times New Roman" panose="02020603050405020304" pitchFamily="18" charset="0"/>
                <a:cs typeface="Times New Roman" panose="02020603050405020304" pitchFamily="18" charset="0"/>
              </a:rPr>
              <a:t>решение комиссии </a:t>
            </a:r>
            <a:r>
              <a:rPr lang="ru-RU" dirty="0" smtClean="0">
                <a:solidFill>
                  <a:schemeClr val="tx1"/>
                </a:solidFill>
                <a:latin typeface="Times New Roman" panose="02020603050405020304" pitchFamily="18" charset="0"/>
                <a:cs typeface="Times New Roman" panose="02020603050405020304" pitchFamily="18" charset="0"/>
              </a:rPr>
              <a:t>о включении (не включении или о рассмотрении вопроса повторно на следующем заседании комиссии) мероприятия в Территориальный план мероприятий.</a:t>
            </a: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Согласовываются и утверждаются представителями тарифной комиссии </a:t>
            </a:r>
            <a:r>
              <a:rPr lang="ru-RU" dirty="0" smtClean="0">
                <a:solidFill>
                  <a:srgbClr val="FF0000"/>
                </a:solidFill>
                <a:latin typeface="Times New Roman" panose="02020603050405020304" pitchFamily="18" charset="0"/>
                <a:cs typeface="Times New Roman" panose="02020603050405020304" pitchFamily="18" charset="0"/>
              </a:rPr>
              <a:t>изменения</a:t>
            </a:r>
            <a:r>
              <a:rPr lang="ru-RU" dirty="0" smtClean="0">
                <a:solidFill>
                  <a:schemeClr val="tx1"/>
                </a:solidFill>
                <a:latin typeface="Times New Roman" panose="02020603050405020304" pitchFamily="18" charset="0"/>
                <a:cs typeface="Times New Roman" panose="02020603050405020304" pitchFamily="18" charset="0"/>
              </a:rPr>
              <a:t>, которые вносятся в Территориальный план мероприятий.</a:t>
            </a: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Медицинские организации направляют </a:t>
            </a:r>
            <a:r>
              <a:rPr lang="ru-RU" dirty="0" smtClean="0">
                <a:solidFill>
                  <a:srgbClr val="FF0000"/>
                </a:solidFill>
                <a:latin typeface="Times New Roman" panose="02020603050405020304" pitchFamily="18" charset="0"/>
                <a:cs typeface="Times New Roman" panose="02020603050405020304" pitchFamily="18" charset="0"/>
              </a:rPr>
              <a:t>информацию, необходимую для внесения изменений</a:t>
            </a:r>
            <a:r>
              <a:rPr lang="ru-RU" dirty="0" smtClean="0">
                <a:solidFill>
                  <a:schemeClr val="tx1"/>
                </a:solidFill>
                <a:latin typeface="Times New Roman" panose="02020603050405020304" pitchFamily="18" charset="0"/>
                <a:cs typeface="Times New Roman" panose="02020603050405020304" pitchFamily="18" charset="0"/>
              </a:rPr>
              <a:t> в Территориальный план мероприятий. </a:t>
            </a:r>
          </a:p>
          <a:p>
            <a:pPr marL="342900" indent="-342900" algn="just">
              <a:buAutoNum type="arabicPeriod"/>
            </a:pPr>
            <a:r>
              <a:rPr lang="ru-RU" dirty="0" smtClean="0">
                <a:solidFill>
                  <a:schemeClr val="tx1"/>
                </a:solidFill>
                <a:latin typeface="Times New Roman" panose="02020603050405020304" pitchFamily="18" charset="0"/>
                <a:cs typeface="Times New Roman" panose="02020603050405020304" pitchFamily="18" charset="0"/>
              </a:rPr>
              <a:t>Заключение </a:t>
            </a:r>
            <a:r>
              <a:rPr lang="ru-RU" dirty="0" smtClean="0">
                <a:solidFill>
                  <a:srgbClr val="FF0000"/>
                </a:solidFill>
                <a:latin typeface="Times New Roman" panose="02020603050405020304" pitchFamily="18" charset="0"/>
                <a:cs typeface="Times New Roman" panose="02020603050405020304" pitchFamily="18" charset="0"/>
              </a:rPr>
              <a:t>соглашения (дополнительного соглашения) </a:t>
            </a:r>
            <a:r>
              <a:rPr lang="ru-RU" dirty="0" smtClean="0">
                <a:solidFill>
                  <a:schemeClr val="tx1"/>
                </a:solidFill>
                <a:latin typeface="Times New Roman" panose="02020603050405020304" pitchFamily="18" charset="0"/>
                <a:cs typeface="Times New Roman" panose="02020603050405020304" pitchFamily="18" charset="0"/>
              </a:rPr>
              <a:t>о финансовом обеспечении мероприятий НСЗ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3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НОРМАТИВНЫЕ </a:t>
            </a:r>
            <a:r>
              <a:rPr lang="ru-RU" sz="1800" b="1" dirty="0">
                <a:solidFill>
                  <a:schemeClr val="tx1"/>
                </a:solidFill>
                <a:latin typeface="Times New Roman" panose="02020603050405020304" pitchFamily="18" charset="0"/>
                <a:cs typeface="Times New Roman" panose="02020603050405020304" pitchFamily="18" charset="0"/>
              </a:rPr>
              <a:t>ПРАВОВЫЕ </a:t>
            </a:r>
            <a:r>
              <a:rPr lang="ru-RU" sz="1800" b="1" dirty="0" smtClean="0">
                <a:solidFill>
                  <a:schemeClr val="tx1"/>
                </a:solidFill>
                <a:latin typeface="Times New Roman" panose="02020603050405020304" pitchFamily="18" charset="0"/>
                <a:cs typeface="Times New Roman" panose="02020603050405020304" pitchFamily="18" charset="0"/>
              </a:rPr>
              <a:t>АКТЫ</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ПО </a:t>
            </a:r>
            <a:r>
              <a:rPr lang="ru-RU" sz="1800" b="1" dirty="0">
                <a:solidFill>
                  <a:schemeClr val="tx1"/>
                </a:solidFill>
                <a:latin typeface="Times New Roman" panose="02020603050405020304" pitchFamily="18" charset="0"/>
                <a:cs typeface="Times New Roman" panose="02020603050405020304" pitchFamily="18" charset="0"/>
              </a:rPr>
              <a:t>ИСПОЛЬЗОВАНИЮ СРЕДСТВ </a:t>
            </a:r>
            <a:r>
              <a:rPr lang="ru-RU" sz="1800" b="1" dirty="0" smtClean="0">
                <a:solidFill>
                  <a:schemeClr val="tx1"/>
                </a:solidFill>
                <a:latin typeface="Times New Roman" panose="02020603050405020304" pitchFamily="18" charset="0"/>
                <a:cs typeface="Times New Roman" panose="02020603050405020304" pitchFamily="18" charset="0"/>
              </a:rPr>
              <a:t>НОРМИРОВАННОГО</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СТАХОВОГО </a:t>
            </a:r>
            <a:r>
              <a:rPr lang="ru-RU" sz="1800" b="1" dirty="0">
                <a:solidFill>
                  <a:schemeClr val="tx1"/>
                </a:solidFill>
                <a:latin typeface="Times New Roman" panose="02020603050405020304" pitchFamily="18" charset="0"/>
                <a:cs typeface="Times New Roman" panose="02020603050405020304" pitchFamily="18" charset="0"/>
              </a:rPr>
              <a:t>ЗАПАСА </a:t>
            </a:r>
            <a:r>
              <a:rPr lang="ru-RU" sz="1800" b="1" dirty="0" smtClean="0">
                <a:solidFill>
                  <a:schemeClr val="tx1"/>
                </a:solidFill>
                <a:latin typeface="Times New Roman" panose="02020603050405020304" pitchFamily="18" charset="0"/>
                <a:cs typeface="Times New Roman" panose="02020603050405020304" pitchFamily="18" charset="0"/>
              </a:rPr>
              <a:t>ТФОМС</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РА</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3" name="Скругленный прямоугольник 2"/>
          <p:cNvSpPr/>
          <p:nvPr/>
        </p:nvSpPr>
        <p:spPr>
          <a:xfrm>
            <a:off x="553916" y="1251375"/>
            <a:ext cx="5073163" cy="13892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Постановление Правительства РФ от 26.02.2021 № 273</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Правил использования медицинскими организациями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 для финансового обеспечения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r>
              <a:rPr lang="ru-RU" sz="1000" b="1" dirty="0" smtClean="0">
                <a:solidFill>
                  <a:schemeClr val="tx1"/>
                </a:solidFill>
                <a:latin typeface="Times New Roman" panose="02020603050405020304" pitchFamily="18" charset="0"/>
                <a:cs typeface="Times New Roman" panose="02020603050405020304" pitchFamily="18" charset="0"/>
              </a:rPr>
              <a:t>»</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40727" y="2822231"/>
            <a:ext cx="5099540" cy="13745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Приказ Минздрава России от 14.09.2021 № 922н</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и сроков формирования, утверждения и ведения планов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состава включаемых в них сведений, порядка и сроков формирования и направления заявок на включение мероприятий в такие планы мероприятий, а также форм указанных заявок»</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27539" y="4372481"/>
            <a:ext cx="5099540" cy="9993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rgbClr val="FF0000"/>
                </a:solidFill>
                <a:latin typeface="Times New Roman" panose="02020603050405020304" pitchFamily="18" charset="0"/>
                <a:cs typeface="Times New Roman" panose="02020603050405020304" pitchFamily="18" charset="0"/>
              </a:rPr>
              <a:t>Приказ Минздрава России от 15.04.2021 № 354н</a:t>
            </a:r>
            <a:endParaRPr lang="ru-RU" sz="1000" dirty="0">
              <a:solidFill>
                <a:srgbClr val="FF0000"/>
              </a:solidFill>
              <a:latin typeface="Times New Roman" panose="02020603050405020304" pitchFamily="18" charset="0"/>
              <a:cs typeface="Times New Roman" panose="02020603050405020304" pitchFamily="18" charset="0"/>
            </a:endParaRPr>
          </a:p>
          <a:p>
            <a:pPr algn="just"/>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заключения и типовой формы соглашения о финансовом обеспечении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553916" y="5562555"/>
            <a:ext cx="5099540" cy="11811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Минздрава России от 15.03.2021 № 205н</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Порядка выбора медицинским работником программы повышения квалификации в организации, осуществляющей образовательную деятельность, для направления на дополнительное профессиональное образование за счет средств нормированного страхового запаса Федерального фонда обязательного медицинского страхования, нормированного страхового запаса территориального фонда обязательного медицинского страхования»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4" name="Стрелка вправо 3"/>
          <p:cNvSpPr/>
          <p:nvPr/>
        </p:nvSpPr>
        <p:spPr>
          <a:xfrm>
            <a:off x="5640265" y="3311655"/>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627079" y="1758475"/>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5627078" y="1758474"/>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5627079" y="4675800"/>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5640266" y="5849491"/>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6567851" y="1238091"/>
            <a:ext cx="4906111" cy="1402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условия использования МО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Направление использования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Основание предоставления средств НСЗ ТФОМС.</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Требования к мероприятиям для включения в Территориальный план мероприятий.</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Условия использования средств НСЗ МО.</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Ведение МО раздельного учета.</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Осуществление контроля за реализацией мероприятий за ФОМС и ТФОМС.</a:t>
            </a:r>
          </a:p>
          <a:p>
            <a:pPr algn="just"/>
            <a:endParaRPr lang="ru-RU" sz="800" dirty="0">
              <a:solidFill>
                <a:schemeClr val="tx1"/>
              </a:solidFill>
              <a:latin typeface="Times New Roman" panose="02020603050405020304" pitchFamily="18" charset="0"/>
              <a:cs typeface="Times New Roman" panose="02020603050405020304" pitchFamily="18" charset="0"/>
            </a:endParaRPr>
          </a:p>
        </p:txBody>
      </p:sp>
      <p:sp>
        <p:nvSpPr>
          <p:cNvPr id="15" name="Скругленный прямоугольник 14"/>
          <p:cNvSpPr/>
          <p:nvPr/>
        </p:nvSpPr>
        <p:spPr>
          <a:xfrm>
            <a:off x="6554665" y="2789024"/>
            <a:ext cx="4906111" cy="1402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сроки формирования, утверждения и ведения Территориального плана мероприятий, состав включаемых в них сведения.</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Основание включения в Территориальный план мероприятий.</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сроки формирования и направления заявок на включение в Территориального плана мероприятий.</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Информация, включаемая в Территориальный план мероприятий.</a:t>
            </a:r>
          </a:p>
          <a:p>
            <a:pPr marL="228600" indent="-228600" algn="just">
              <a:buFontTx/>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Согласование, утверждения и ведения Территориального плана мероприятий.</a:t>
            </a:r>
          </a:p>
          <a:p>
            <a:pPr marL="228600" indent="-228600" algn="just">
              <a:buAutoNum type="arabicPeriod"/>
            </a:pPr>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6567850" y="4339957"/>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Типовая форма соглашения.</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сроки заключения типовой формы соглашения.</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6567850" y="5552824"/>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и условия выбора медицинским работником программы повышения квалификации.</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37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677191"/>
          </a:xfrm>
        </p:spPr>
        <p:txBody>
          <a:bodyPr>
            <a:normAutofit/>
          </a:bodyPr>
          <a:lstStyle/>
          <a:p>
            <a:r>
              <a:rPr lang="ru-RU" sz="1800" b="1" dirty="0" smtClean="0">
                <a:solidFill>
                  <a:schemeClr val="tx1"/>
                </a:solidFill>
                <a:latin typeface="Times New Roman" panose="02020603050405020304" pitchFamily="18" charset="0"/>
                <a:cs typeface="Times New Roman" panose="02020603050405020304" pitchFamily="18" charset="0"/>
              </a:rPr>
              <a:t>НОРМАТИВНЫЕ </a:t>
            </a:r>
            <a:r>
              <a:rPr lang="ru-RU" sz="1800" b="1" dirty="0">
                <a:solidFill>
                  <a:schemeClr val="tx1"/>
                </a:solidFill>
                <a:latin typeface="Times New Roman" panose="02020603050405020304" pitchFamily="18" charset="0"/>
                <a:cs typeface="Times New Roman" panose="02020603050405020304" pitchFamily="18" charset="0"/>
              </a:rPr>
              <a:t>ПРАВОВЫЕ </a:t>
            </a:r>
            <a:r>
              <a:rPr lang="ru-RU" sz="1800" b="1" dirty="0" smtClean="0">
                <a:solidFill>
                  <a:schemeClr val="tx1"/>
                </a:solidFill>
                <a:latin typeface="Times New Roman" panose="02020603050405020304" pitchFamily="18" charset="0"/>
                <a:cs typeface="Times New Roman" panose="02020603050405020304" pitchFamily="18" charset="0"/>
              </a:rPr>
              <a:t>АКТЫ</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ПО </a:t>
            </a:r>
            <a:r>
              <a:rPr lang="ru-RU" sz="1800" b="1" dirty="0">
                <a:solidFill>
                  <a:schemeClr val="tx1"/>
                </a:solidFill>
                <a:latin typeface="Times New Roman" panose="02020603050405020304" pitchFamily="18" charset="0"/>
                <a:cs typeface="Times New Roman" panose="02020603050405020304" pitchFamily="18" charset="0"/>
              </a:rPr>
              <a:t>ИСПОЛЬЗОВАНИЮ СРЕДСТВ </a:t>
            </a:r>
            <a:r>
              <a:rPr lang="ru-RU" sz="1800" b="1" dirty="0" smtClean="0">
                <a:solidFill>
                  <a:schemeClr val="tx1"/>
                </a:solidFill>
                <a:latin typeface="Times New Roman" panose="02020603050405020304" pitchFamily="18" charset="0"/>
                <a:cs typeface="Times New Roman" panose="02020603050405020304" pitchFamily="18" charset="0"/>
              </a:rPr>
              <a:t>НОРМИРОВАННОГО</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СТАХОВОГО </a:t>
            </a:r>
            <a:r>
              <a:rPr lang="ru-RU" sz="1800" b="1" dirty="0">
                <a:solidFill>
                  <a:schemeClr val="tx1"/>
                </a:solidFill>
                <a:latin typeface="Times New Roman" panose="02020603050405020304" pitchFamily="18" charset="0"/>
                <a:cs typeface="Times New Roman" panose="02020603050405020304" pitchFamily="18" charset="0"/>
              </a:rPr>
              <a:t>ЗАПАСА </a:t>
            </a:r>
            <a:r>
              <a:rPr lang="ru-RU" sz="1800" b="1" dirty="0" smtClean="0">
                <a:solidFill>
                  <a:schemeClr val="tx1"/>
                </a:solidFill>
                <a:latin typeface="Times New Roman" panose="02020603050405020304" pitchFamily="18" charset="0"/>
                <a:cs typeface="Times New Roman" panose="02020603050405020304" pitchFamily="18" charset="0"/>
              </a:rPr>
              <a:t>ТФОМС</a:t>
            </a:r>
            <a:r>
              <a:rPr lang="en-US"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РА</a:t>
            </a:r>
            <a:endParaRPr lang="ru-RU" sz="1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3" name="Скругленный прямоугольник 2"/>
          <p:cNvSpPr/>
          <p:nvPr/>
        </p:nvSpPr>
        <p:spPr>
          <a:xfrm>
            <a:off x="606669" y="1251375"/>
            <a:ext cx="5020410" cy="127043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Минздрава России от 16.08.2021 № 859н</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критериев отбора мероприятий для включения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утверждаемый Министерством здравоохранения Российской Федерации по согласованию с Федеральным фондом обязательного медицинского страхования»</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606669" y="2822231"/>
            <a:ext cx="5033598" cy="124837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МЗ РА от 23.11.2021 № 152-од</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критериев отбора мероприятий для включения в план мероприятий по организации дополнительного профессионального образования медицинских работников по программа повышения квалификации, а также по приобретению и проведению ремонта медицинского оборудования признании утратившим силу приказа Министерства здравоохранения Республики Алтай от 6 апреля 2017 года №63-од»</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67104" y="4336514"/>
            <a:ext cx="5099540" cy="10992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МЗ РА от 29.11.2021 № 153-од</a:t>
            </a:r>
          </a:p>
          <a:p>
            <a:r>
              <a:rPr lang="ru-RU" sz="1000" b="1" dirty="0" smtClean="0">
                <a:solidFill>
                  <a:schemeClr val="tx1"/>
                </a:solidFill>
                <a:latin typeface="Times New Roman" panose="02020603050405020304" pitchFamily="18" charset="0"/>
                <a:cs typeface="Times New Roman" panose="02020603050405020304" pitchFamily="18" charset="0"/>
              </a:rPr>
              <a:t>«Об утверждении состава территориальной Комиссии для рассмотрения заявок медицинских организаций на включение мероприятий в план мероприятий по организации дополнительного профессионального образования медицинских работников по программа повышения квалификации, а также по приобретению и проведению ремонта медицинского оборудования и Положения о деятельности территориальной Комиссии»</a:t>
            </a:r>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540725" y="5653799"/>
            <a:ext cx="5099540" cy="9993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smtClean="0">
                <a:solidFill>
                  <a:srgbClr val="FF0000"/>
                </a:solidFill>
                <a:latin typeface="Times New Roman" panose="02020603050405020304" pitchFamily="18" charset="0"/>
                <a:cs typeface="Times New Roman" panose="02020603050405020304" pitchFamily="18" charset="0"/>
              </a:rPr>
              <a:t>Приказ ФФОМС от 26.05.2016 № 105н</a:t>
            </a:r>
          </a:p>
          <a:p>
            <a:r>
              <a:rPr lang="ru-RU" sz="1000" b="1" dirty="0" smtClean="0">
                <a:solidFill>
                  <a:schemeClr val="tx1"/>
                </a:solidFill>
                <a:latin typeface="Times New Roman" panose="02020603050405020304" pitchFamily="18" charset="0"/>
                <a:cs typeface="Times New Roman" panose="02020603050405020304" pitchFamily="18" charset="0"/>
              </a:rPr>
              <a:t>«</a:t>
            </a:r>
            <a:r>
              <a:rPr lang="ru-RU" sz="1000" b="1" dirty="0">
                <a:solidFill>
                  <a:schemeClr val="tx1"/>
                </a:solidFill>
                <a:latin typeface="Times New Roman" panose="02020603050405020304" pitchFamily="18" charset="0"/>
                <a:cs typeface="Times New Roman" panose="02020603050405020304" pitchFamily="18" charset="0"/>
              </a:rPr>
              <a:t>Об утверждении порядка и форм представления отчетности о реализации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и использовании предоставленных средств для их финансового </a:t>
            </a:r>
            <a:r>
              <a:rPr lang="ru-RU" sz="1000" b="1" dirty="0" smtClean="0">
                <a:solidFill>
                  <a:schemeClr val="tx1"/>
                </a:solidFill>
                <a:latin typeface="Times New Roman" panose="02020603050405020304" pitchFamily="18" charset="0"/>
                <a:cs typeface="Times New Roman" panose="02020603050405020304" pitchFamily="18" charset="0"/>
              </a:rPr>
              <a:t>обеспечения» </a:t>
            </a:r>
            <a:endParaRPr lang="ru-RU" sz="1000" b="1" dirty="0">
              <a:solidFill>
                <a:schemeClr val="tx1"/>
              </a:solidFill>
              <a:latin typeface="Times New Roman" panose="02020603050405020304" pitchFamily="18" charset="0"/>
              <a:cs typeface="Times New Roman" panose="02020603050405020304" pitchFamily="18" charset="0"/>
            </a:endParaRPr>
          </a:p>
        </p:txBody>
      </p:sp>
      <p:sp>
        <p:nvSpPr>
          <p:cNvPr id="4" name="Стрелка вправо 3"/>
          <p:cNvSpPr/>
          <p:nvPr/>
        </p:nvSpPr>
        <p:spPr>
          <a:xfrm>
            <a:off x="5640265" y="3082729"/>
            <a:ext cx="920995" cy="36213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627079" y="1758475"/>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5627078" y="1758474"/>
            <a:ext cx="927587" cy="395653"/>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5666644" y="4675800"/>
            <a:ext cx="888022" cy="41494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5640266" y="5849491"/>
            <a:ext cx="927588" cy="40184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6554665" y="1238091"/>
            <a:ext cx="4919297" cy="283251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algn="just"/>
            <a:r>
              <a:rPr lang="ru-RU" sz="950" dirty="0" smtClean="0">
                <a:solidFill>
                  <a:schemeClr val="tx1"/>
                </a:solidFill>
                <a:latin typeface="Times New Roman" panose="02020603050405020304" pitchFamily="18" charset="0"/>
                <a:cs typeface="Times New Roman" panose="02020603050405020304" pitchFamily="18" charset="0"/>
              </a:rPr>
              <a:t>Критерии отбора для включения в Территориальный план мероприятий для мероприятий:</a:t>
            </a:r>
          </a:p>
          <a:p>
            <a:pPr lvl="0"/>
            <a:r>
              <a:rPr lang="ru-RU" sz="1000" dirty="0" smtClean="0">
                <a:solidFill>
                  <a:schemeClr val="tx1"/>
                </a:solidFill>
                <a:latin typeface="Times New Roman" panose="02020603050405020304" pitchFamily="18" charset="0"/>
                <a:cs typeface="Times New Roman" panose="02020603050405020304" pitchFamily="18" charset="0"/>
              </a:rPr>
              <a:t>1. Дополнительного профессионального образования </a:t>
            </a:r>
            <a:r>
              <a:rPr lang="ru-RU" sz="1000" dirty="0">
                <a:solidFill>
                  <a:schemeClr val="tx1"/>
                </a:solidFill>
                <a:latin typeface="Times New Roman" panose="02020603050405020304" pitchFamily="18" charset="0"/>
                <a:cs typeface="Times New Roman" panose="02020603050405020304" pitchFamily="18" charset="0"/>
              </a:rPr>
              <a:t>по программам повышения </a:t>
            </a:r>
            <a:r>
              <a:rPr lang="ru-RU" sz="1000" dirty="0" smtClean="0">
                <a:solidFill>
                  <a:schemeClr val="tx1"/>
                </a:solidFill>
                <a:latin typeface="Times New Roman" panose="02020603050405020304" pitchFamily="18" charset="0"/>
                <a:cs typeface="Times New Roman" panose="02020603050405020304" pitchFamily="18" charset="0"/>
              </a:rPr>
              <a:t>квалификации.</a:t>
            </a:r>
          </a:p>
          <a:p>
            <a:pPr lvl="0"/>
            <a:r>
              <a:rPr lang="ru-RU" sz="1000" dirty="0" smtClean="0">
                <a:solidFill>
                  <a:schemeClr val="tx1"/>
                </a:solidFill>
                <a:latin typeface="Times New Roman" panose="02020603050405020304" pitchFamily="18" charset="0"/>
                <a:cs typeface="Times New Roman" panose="02020603050405020304" pitchFamily="18" charset="0"/>
              </a:rPr>
              <a:t>2. Приобретения медицинского оборудования.</a:t>
            </a:r>
          </a:p>
          <a:p>
            <a:pPr lvl="0"/>
            <a:r>
              <a:rPr lang="ru-RU" sz="1000" dirty="0" smtClean="0">
                <a:solidFill>
                  <a:schemeClr val="tx1"/>
                </a:solidFill>
                <a:latin typeface="Times New Roman" panose="02020603050405020304" pitchFamily="18" charset="0"/>
                <a:cs typeface="Times New Roman" panose="02020603050405020304" pitchFamily="18" charset="0"/>
              </a:rPr>
              <a:t>3. Проведения </a:t>
            </a:r>
            <a:r>
              <a:rPr lang="ru-RU" sz="1000" dirty="0">
                <a:solidFill>
                  <a:schemeClr val="tx1"/>
                </a:solidFill>
                <a:latin typeface="Times New Roman" panose="02020603050405020304" pitchFamily="18" charset="0"/>
                <a:cs typeface="Times New Roman" panose="02020603050405020304" pitchFamily="18" charset="0"/>
              </a:rPr>
              <a:t>ремонта </a:t>
            </a:r>
            <a:r>
              <a:rPr lang="ru-RU" sz="1000" dirty="0" smtClean="0">
                <a:solidFill>
                  <a:schemeClr val="tx1"/>
                </a:solidFill>
                <a:latin typeface="Times New Roman" panose="02020603050405020304" pitchFamily="18" charset="0"/>
                <a:cs typeface="Times New Roman" panose="02020603050405020304" pitchFamily="18" charset="0"/>
              </a:rPr>
              <a:t>медицинского оборудования.</a:t>
            </a:r>
            <a:endParaRPr lang="ru-RU" sz="1000" dirty="0">
              <a:solidFill>
                <a:schemeClr val="tx1"/>
              </a:solidFill>
              <a:latin typeface="Times New Roman" panose="02020603050405020304" pitchFamily="18" charset="0"/>
              <a:cs typeface="Times New Roman" panose="02020603050405020304" pitchFamily="18" charset="0"/>
            </a:endParaRPr>
          </a:p>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endParaRPr lang="ru-RU" sz="1000" dirty="0">
              <a:solidFill>
                <a:schemeClr val="tx1"/>
              </a:solidFill>
              <a:latin typeface="Times New Roman" panose="02020603050405020304" pitchFamily="18" charset="0"/>
              <a:cs typeface="Times New Roman" panose="02020603050405020304" pitchFamily="18" charset="0"/>
            </a:endParaRPr>
          </a:p>
        </p:txBody>
      </p:sp>
      <p:sp>
        <p:nvSpPr>
          <p:cNvPr id="16" name="Скругленный прямоугольник 15"/>
          <p:cNvSpPr/>
          <p:nvPr/>
        </p:nvSpPr>
        <p:spPr>
          <a:xfrm>
            <a:off x="6567850" y="4339957"/>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Состав комиссии.</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Функции и организация работы.</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
        <p:nvSpPr>
          <p:cNvPr id="17" name="Скругленный прямоугольник 16"/>
          <p:cNvSpPr/>
          <p:nvPr/>
        </p:nvSpPr>
        <p:spPr>
          <a:xfrm>
            <a:off x="6567850" y="5552824"/>
            <a:ext cx="4906111" cy="10091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AutoNum type="arabicPeriod"/>
            </a:pPr>
            <a:endParaRPr lang="ru-RU" sz="1000" dirty="0" smtClean="0">
              <a:solidFill>
                <a:schemeClr val="tx1"/>
              </a:solidFill>
              <a:latin typeface="Times New Roman" panose="02020603050405020304" pitchFamily="18" charset="0"/>
              <a:cs typeface="Times New Roman" panose="02020603050405020304" pitchFamily="18" charset="0"/>
            </a:endParaRPr>
          </a:p>
          <a:p>
            <a:pPr algn="just"/>
            <a:r>
              <a:rPr lang="ru-RU" sz="950" b="1" dirty="0" smtClean="0">
                <a:solidFill>
                  <a:schemeClr val="tx1"/>
                </a:solidFill>
                <a:latin typeface="Times New Roman" panose="02020603050405020304" pitchFamily="18" charset="0"/>
                <a:cs typeface="Times New Roman" panose="02020603050405020304" pitchFamily="18" charset="0"/>
              </a:rPr>
              <a:t>Установлены:</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Форма отчетности.</a:t>
            </a:r>
          </a:p>
          <a:p>
            <a:pPr marL="228600" indent="-228600" algn="just">
              <a:buAutoNum type="arabicPeriod"/>
            </a:pPr>
            <a:r>
              <a:rPr lang="ru-RU" sz="950" dirty="0" smtClean="0">
                <a:solidFill>
                  <a:schemeClr val="tx1"/>
                </a:solidFill>
                <a:latin typeface="Times New Roman" panose="02020603050405020304" pitchFamily="18" charset="0"/>
                <a:cs typeface="Times New Roman" panose="02020603050405020304" pitchFamily="18" charset="0"/>
              </a:rPr>
              <a:t>Порядок, сроки представления отчётности.</a:t>
            </a:r>
          </a:p>
          <a:p>
            <a:pPr algn="just"/>
            <a:endParaRPr lang="ru-RU" sz="95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79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861830"/>
          </a:xfrm>
        </p:spPr>
        <p:txBody>
          <a:bodyPr>
            <a:noAutofit/>
          </a:bodyPr>
          <a:lstStyle/>
          <a:p>
            <a:r>
              <a:rPr lang="ru-RU" sz="1600" b="1" dirty="0" smtClean="0">
                <a:solidFill>
                  <a:schemeClr val="tx1"/>
                </a:solidFill>
                <a:latin typeface="Times New Roman" panose="02020603050405020304" pitchFamily="18" charset="0"/>
                <a:cs typeface="Times New Roman" panose="02020603050405020304" pitchFamily="18" charset="0"/>
              </a:rPr>
              <a:t>ТРЕБОВАНИЯ для включения мероприятий в Территориальный план мероприятий</a:t>
            </a:r>
            <a:endParaRPr lang="ru-RU" sz="14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3" name="Скругленный прямоугольник 2"/>
          <p:cNvSpPr/>
          <p:nvPr/>
        </p:nvSpPr>
        <p:spPr>
          <a:xfrm>
            <a:off x="334108" y="1107740"/>
            <a:ext cx="3692769" cy="144781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Дополнительное профессиональное образование </a:t>
            </a:r>
            <a:r>
              <a:rPr lang="ru-RU" dirty="0">
                <a:solidFill>
                  <a:schemeClr val="tx1"/>
                </a:solidFill>
                <a:latin typeface="Times New Roman" panose="02020603050405020304" pitchFamily="18" charset="0"/>
                <a:cs typeface="Times New Roman" panose="02020603050405020304" pitchFamily="18" charset="0"/>
              </a:rPr>
              <a:t>медицинских работников по программам повышения квалификации</a:t>
            </a:r>
            <a:endParaRPr lang="ru-RU" dirty="0"/>
          </a:p>
        </p:txBody>
      </p:sp>
      <p:sp>
        <p:nvSpPr>
          <p:cNvPr id="9" name="Скругленный прямоугольник 8"/>
          <p:cNvSpPr/>
          <p:nvPr/>
        </p:nvSpPr>
        <p:spPr>
          <a:xfrm>
            <a:off x="334108" y="2987924"/>
            <a:ext cx="3727679" cy="11799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Приобретение медицинского </a:t>
            </a:r>
            <a:r>
              <a:rPr lang="ru-RU" dirty="0" smtClean="0">
                <a:solidFill>
                  <a:schemeClr val="tx1"/>
                </a:solidFill>
                <a:latin typeface="Times New Roman" panose="02020603050405020304" pitchFamily="18" charset="0"/>
                <a:cs typeface="Times New Roman" panose="02020603050405020304" pitchFamily="18" charset="0"/>
              </a:rPr>
              <a:t>оборудования</a:t>
            </a:r>
            <a:endParaRPr lang="ru-RU" dirty="0"/>
          </a:p>
        </p:txBody>
      </p:sp>
      <p:sp>
        <p:nvSpPr>
          <p:cNvPr id="10" name="Скругленный прямоугольник 9"/>
          <p:cNvSpPr/>
          <p:nvPr/>
        </p:nvSpPr>
        <p:spPr>
          <a:xfrm>
            <a:off x="334107" y="4854873"/>
            <a:ext cx="3727679" cy="12381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imes New Roman" panose="02020603050405020304" pitchFamily="18" charset="0"/>
                <a:cs typeface="Times New Roman" panose="02020603050405020304" pitchFamily="18" charset="0"/>
              </a:rPr>
              <a:t>Ремонт </a:t>
            </a:r>
            <a:r>
              <a:rPr lang="ru-RU" dirty="0">
                <a:solidFill>
                  <a:schemeClr val="tx1"/>
                </a:solidFill>
                <a:latin typeface="Times New Roman" panose="02020603050405020304" pitchFamily="18" charset="0"/>
                <a:cs typeface="Times New Roman" panose="02020603050405020304" pitchFamily="18" charset="0"/>
              </a:rPr>
              <a:t>медицинского оборудования</a:t>
            </a:r>
          </a:p>
        </p:txBody>
      </p:sp>
      <p:sp>
        <p:nvSpPr>
          <p:cNvPr id="11" name="Скругленный прямоугольник 10"/>
          <p:cNvSpPr/>
          <p:nvPr/>
        </p:nvSpPr>
        <p:spPr>
          <a:xfrm>
            <a:off x="4976446" y="1216252"/>
            <a:ext cx="6734907" cy="116937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sz="1000" b="1" dirty="0" smtClean="0">
              <a:solidFill>
                <a:schemeClr val="tx1"/>
              </a:solidFill>
              <a:latin typeface="Times New Roman" panose="02020603050405020304" pitchFamily="18" charset="0"/>
              <a:cs typeface="Times New Roman" panose="02020603050405020304" pitchFamily="18" charset="0"/>
            </a:endParaRPr>
          </a:p>
          <a:p>
            <a:pPr lvl="0"/>
            <a:r>
              <a:rPr lang="ru-RU" sz="1000" b="1" dirty="0" smtClean="0">
                <a:solidFill>
                  <a:schemeClr val="tx1"/>
                </a:solidFill>
                <a:latin typeface="Times New Roman" panose="02020603050405020304" pitchFamily="18" charset="0"/>
                <a:cs typeface="Times New Roman" panose="02020603050405020304" pitchFamily="18" charset="0"/>
              </a:rPr>
              <a:t>Направление </a:t>
            </a:r>
            <a:r>
              <a:rPr lang="ru-RU" sz="1000" b="1" dirty="0">
                <a:solidFill>
                  <a:schemeClr val="tx1"/>
                </a:solidFill>
                <a:latin typeface="Times New Roman" panose="02020603050405020304" pitchFamily="18" charset="0"/>
                <a:cs typeface="Times New Roman" panose="02020603050405020304" pitchFamily="18" charset="0"/>
              </a:rPr>
              <a:t>по </a:t>
            </a:r>
            <a:r>
              <a:rPr lang="ru-RU" sz="1000" b="1" dirty="0" smtClean="0">
                <a:solidFill>
                  <a:schemeClr val="tx1"/>
                </a:solidFill>
                <a:latin typeface="Times New Roman" panose="02020603050405020304" pitchFamily="18" charset="0"/>
                <a:cs typeface="Times New Roman" panose="02020603050405020304" pitchFamily="18" charset="0"/>
              </a:rPr>
              <a:t>программы повышения квалификации </a:t>
            </a:r>
            <a:r>
              <a:rPr lang="ru-RU" sz="1000" b="1" dirty="0">
                <a:solidFill>
                  <a:schemeClr val="tx1"/>
                </a:solidFill>
                <a:latin typeface="Times New Roman" panose="02020603050405020304" pitchFamily="18" charset="0"/>
                <a:cs typeface="Times New Roman" panose="02020603050405020304" pitchFamily="18" charset="0"/>
              </a:rPr>
              <a:t>мед</a:t>
            </a:r>
            <a:r>
              <a:rPr lang="ru-RU" sz="1000" b="1" dirty="0" smtClean="0">
                <a:solidFill>
                  <a:schemeClr val="tx1"/>
                </a:solidFill>
                <a:latin typeface="Times New Roman" panose="02020603050405020304" pitchFamily="18" charset="0"/>
                <a:cs typeface="Times New Roman" panose="02020603050405020304" pitchFamily="18" charset="0"/>
              </a:rPr>
              <a:t>. работника </a:t>
            </a:r>
            <a:r>
              <a:rPr lang="ru-RU" sz="1000" b="1" dirty="0">
                <a:solidFill>
                  <a:schemeClr val="tx1"/>
                </a:solidFill>
                <a:latin typeface="Times New Roman" panose="02020603050405020304" pitchFamily="18" charset="0"/>
                <a:cs typeface="Times New Roman" panose="02020603050405020304" pitchFamily="18" charset="0"/>
              </a:rPr>
              <a:t>соответствует:</a:t>
            </a:r>
            <a:r>
              <a:rPr lang="ru-RU" sz="1000" dirty="0">
                <a:solidFill>
                  <a:schemeClr val="tx1"/>
                </a:solidFill>
                <a:latin typeface="Times New Roman" panose="02020603050405020304" pitchFamily="18" charset="0"/>
                <a:cs typeface="Times New Roman" panose="02020603050405020304" pitchFamily="18" charset="0"/>
              </a:rPr>
              <a:t> </a:t>
            </a:r>
          </a:p>
          <a:p>
            <a:pPr algn="just"/>
            <a:r>
              <a:rPr lang="ru-RU" sz="1000" dirty="0">
                <a:solidFill>
                  <a:schemeClr val="tx1"/>
                </a:solidFill>
                <a:latin typeface="Times New Roman" panose="02020603050405020304" pitchFamily="18" charset="0"/>
                <a:cs typeface="Times New Roman" panose="02020603050405020304" pitchFamily="18" charset="0"/>
              </a:rPr>
              <a:t>- видам, формам и профилям МП, оказываемой в рамках ТПОМС;</a:t>
            </a:r>
          </a:p>
          <a:p>
            <a:pPr algn="just"/>
            <a:r>
              <a:rPr lang="ru-RU" sz="1000" dirty="0">
                <a:solidFill>
                  <a:schemeClr val="tx1"/>
                </a:solidFill>
                <a:latin typeface="Times New Roman" panose="02020603050405020304" pitchFamily="18" charset="0"/>
                <a:cs typeface="Times New Roman" panose="02020603050405020304" pitchFamily="18" charset="0"/>
              </a:rPr>
              <a:t>- должности мед. работника, </a:t>
            </a:r>
            <a:r>
              <a:rPr lang="ru-RU" sz="1000" dirty="0" smtClean="0">
                <a:solidFill>
                  <a:schemeClr val="tx1"/>
                </a:solidFill>
                <a:latin typeface="Times New Roman" panose="02020603050405020304" pitchFamily="18" charset="0"/>
                <a:cs typeface="Times New Roman" panose="02020603050405020304" pitchFamily="18" charset="0"/>
              </a:rPr>
              <a:t>профессиональную деятельность </a:t>
            </a:r>
            <a:r>
              <a:rPr lang="ru-RU" sz="1000" dirty="0">
                <a:solidFill>
                  <a:schemeClr val="tx1"/>
                </a:solidFill>
                <a:latin typeface="Times New Roman" panose="02020603050405020304" pitchFamily="18" charset="0"/>
                <a:cs typeface="Times New Roman" panose="02020603050405020304" pitchFamily="18" charset="0"/>
              </a:rPr>
              <a:t>по которой он осуществляет в МО;</a:t>
            </a:r>
          </a:p>
          <a:p>
            <a:pPr algn="just"/>
            <a:r>
              <a:rPr lang="ru-RU" sz="1000" dirty="0">
                <a:solidFill>
                  <a:schemeClr val="tx1"/>
                </a:solidFill>
                <a:latin typeface="Times New Roman" panose="02020603050405020304" pitchFamily="18" charset="0"/>
                <a:cs typeface="Times New Roman" panose="02020603050405020304" pitchFamily="18" charset="0"/>
              </a:rPr>
              <a:t>- мед</a:t>
            </a:r>
            <a:r>
              <a:rPr lang="ru-RU" sz="1000" dirty="0" smtClean="0">
                <a:solidFill>
                  <a:schemeClr val="tx1"/>
                </a:solidFill>
                <a:latin typeface="Times New Roman" panose="02020603050405020304" pitchFamily="18" charset="0"/>
                <a:cs typeface="Times New Roman" panose="02020603050405020304" pitchFamily="18" charset="0"/>
              </a:rPr>
              <a:t>. работник</a:t>
            </a:r>
            <a:r>
              <a:rPr lang="ru-RU" sz="1000" dirty="0">
                <a:solidFill>
                  <a:schemeClr val="tx1"/>
                </a:solidFill>
                <a:latin typeface="Times New Roman" panose="02020603050405020304" pitchFamily="18" charset="0"/>
                <a:cs typeface="Times New Roman" panose="02020603050405020304" pitchFamily="18" charset="0"/>
              </a:rPr>
              <a:t>, обучение которого планируется по ППК, </a:t>
            </a:r>
            <a:r>
              <a:rPr lang="ru-RU" sz="1000" b="1" i="1" dirty="0">
                <a:solidFill>
                  <a:schemeClr val="tx1"/>
                </a:solidFill>
                <a:latin typeface="Times New Roman" panose="02020603050405020304" pitchFamily="18" charset="0"/>
                <a:cs typeface="Times New Roman" panose="02020603050405020304" pitchFamily="18" charset="0"/>
              </a:rPr>
              <a:t>не обучался по программам доп. проф. образования в течение года, предшествующего соответствующему фин. году</a:t>
            </a:r>
            <a:r>
              <a:rPr lang="ru-RU" sz="1000" b="1" dirty="0">
                <a:solidFill>
                  <a:schemeClr val="tx1"/>
                </a:solidFill>
                <a:latin typeface="Times New Roman" panose="02020603050405020304" pitchFamily="18" charset="0"/>
                <a:cs typeface="Times New Roman" panose="02020603050405020304" pitchFamily="18" charset="0"/>
              </a:rPr>
              <a:t>.</a:t>
            </a:r>
            <a:endParaRPr lang="ru-RU" sz="1000" dirty="0">
              <a:solidFill>
                <a:schemeClr val="tx1"/>
              </a:solidFill>
              <a:latin typeface="Times New Roman" panose="02020603050405020304" pitchFamily="18" charset="0"/>
              <a:cs typeface="Times New Roman" panose="02020603050405020304" pitchFamily="18" charset="0"/>
            </a:endParaRPr>
          </a:p>
          <a:p>
            <a:pPr algn="ctr"/>
            <a:endParaRPr lang="ru-RU" sz="1000" dirty="0">
              <a:solidFill>
                <a:schemeClr val="tx1"/>
              </a:solidFill>
            </a:endParaRPr>
          </a:p>
        </p:txBody>
      </p:sp>
      <p:sp>
        <p:nvSpPr>
          <p:cNvPr id="12" name="Скругленный прямоугольник 11"/>
          <p:cNvSpPr/>
          <p:nvPr/>
        </p:nvSpPr>
        <p:spPr>
          <a:xfrm>
            <a:off x="4976446" y="2564380"/>
            <a:ext cx="6734907" cy="187276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chemeClr val="tx1"/>
                </a:solidFill>
                <a:latin typeface="Times New Roman" panose="02020603050405020304" pitchFamily="18" charset="0"/>
                <a:cs typeface="Times New Roman" panose="02020603050405020304" pitchFamily="18" charset="0"/>
              </a:rPr>
              <a:t>- </a:t>
            </a:r>
            <a:r>
              <a:rPr lang="ru-RU" sz="1000" dirty="0">
                <a:solidFill>
                  <a:schemeClr val="tx1"/>
                </a:solidFill>
                <a:latin typeface="Times New Roman" panose="02020603050405020304" pitchFamily="18" charset="0"/>
                <a:cs typeface="Times New Roman" panose="02020603050405020304" pitchFamily="18" charset="0"/>
              </a:rPr>
              <a:t>наличие у МО потребности в приобретаемом мед.оборудовании в соответствии со стандартами оснащения МО (их структурных подразделений), предусмотренными положениями об организации оказания МП по видам МП, порядками оказания МП, порядком организации мед. реабилитации либо правилами проведения лабораторных, инструментальных, патолого-анатомических и иных видов диагностических исследований, утвержденными МЗ РФ;</a:t>
            </a:r>
          </a:p>
          <a:p>
            <a:r>
              <a:rPr lang="ru-RU" sz="1000" dirty="0">
                <a:solidFill>
                  <a:schemeClr val="tx1"/>
                </a:solidFill>
                <a:latin typeface="Times New Roman" panose="02020603050405020304" pitchFamily="18" charset="0"/>
                <a:cs typeface="Times New Roman" panose="02020603050405020304" pitchFamily="18" charset="0"/>
              </a:rPr>
              <a:t>- соответствие назначения, приобретаемого мед. оборудования целям оказания МП по формам, видам и профилям МП, оказываемой в рамках ТПОМС;</a:t>
            </a:r>
          </a:p>
          <a:p>
            <a:r>
              <a:rPr lang="ru-RU" sz="1000" dirty="0">
                <a:solidFill>
                  <a:schemeClr val="tx1"/>
                </a:solidFill>
                <a:latin typeface="Times New Roman" panose="02020603050405020304" pitchFamily="18" charset="0"/>
                <a:cs typeface="Times New Roman" panose="02020603050405020304" pitchFamily="18" charset="0"/>
              </a:rPr>
              <a:t>- наличие мед.работника (мед.работников), имеющего соответствующий уровень образования и квалификации для работы на приобретаемом мед. оборудовании;</a:t>
            </a:r>
          </a:p>
          <a:p>
            <a:r>
              <a:rPr lang="ru-RU" sz="1000" dirty="0">
                <a:solidFill>
                  <a:schemeClr val="tx1"/>
                </a:solidFill>
                <a:latin typeface="Times New Roman" panose="02020603050405020304" pitchFamily="18" charset="0"/>
                <a:cs typeface="Times New Roman" panose="02020603050405020304" pitchFamily="18" charset="0"/>
              </a:rPr>
              <a:t>- наличие в МО помещения для установки приобретаемого мед.оборудования (если приобретаемое мед. оборудование требует специального помещения для установки и (или) использования</a:t>
            </a:r>
            <a:r>
              <a:rPr lang="ru-RU" sz="1000" b="1" dirty="0" smtClean="0">
                <a:solidFill>
                  <a:schemeClr val="tx1"/>
                </a:solidFill>
                <a:latin typeface="Times New Roman" panose="02020603050405020304" pitchFamily="18" charset="0"/>
                <a:cs typeface="Times New Roman" panose="02020603050405020304" pitchFamily="18" charset="0"/>
              </a:rPr>
              <a:t>).</a:t>
            </a:r>
            <a:endParaRPr lang="ru-RU" sz="1000" dirty="0">
              <a:latin typeface="Times New Roman" panose="02020603050405020304" pitchFamily="18" charset="0"/>
              <a:cs typeface="Times New Roman" panose="02020603050405020304" pitchFamily="18" charset="0"/>
            </a:endParaRPr>
          </a:p>
        </p:txBody>
      </p:sp>
      <p:sp>
        <p:nvSpPr>
          <p:cNvPr id="13" name="Скругленный прямоугольник 12"/>
          <p:cNvSpPr/>
          <p:nvPr/>
        </p:nvSpPr>
        <p:spPr>
          <a:xfrm>
            <a:off x="4976446" y="4615896"/>
            <a:ext cx="6734907" cy="19167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b="1" dirty="0">
                <a:solidFill>
                  <a:schemeClr val="tx1"/>
                </a:solidFill>
                <a:latin typeface="Times New Roman" panose="02020603050405020304" pitchFamily="18" charset="0"/>
                <a:cs typeface="Times New Roman" panose="02020603050405020304" pitchFamily="18" charset="0"/>
              </a:rPr>
              <a:t>- </a:t>
            </a:r>
            <a:r>
              <a:rPr lang="ru-RU" sz="1000" dirty="0">
                <a:solidFill>
                  <a:schemeClr val="tx1"/>
                </a:solidFill>
                <a:latin typeface="Times New Roman" panose="02020603050405020304" pitchFamily="18" charset="0"/>
                <a:cs typeface="Times New Roman" panose="02020603050405020304" pitchFamily="18" charset="0"/>
              </a:rPr>
              <a:t>наличие у МО потребности в ремонте мед.оборудования, включенного в стандарты оснащения МО (их структурных подразделений), предусмотренные положениями об организации оказания МП по видам МП, порядками оказания МП, порядком организации мед.реабилитации либо правилами проведения лабораторных, инструментальных, патолого-анатомических и иных видов диагностических исследований, утвержденными МЗ РФ;</a:t>
            </a:r>
          </a:p>
          <a:p>
            <a:r>
              <a:rPr lang="ru-RU" sz="1000" dirty="0">
                <a:solidFill>
                  <a:schemeClr val="tx1"/>
                </a:solidFill>
                <a:latin typeface="Times New Roman" panose="02020603050405020304" pitchFamily="18" charset="0"/>
                <a:cs typeface="Times New Roman" panose="02020603050405020304" pitchFamily="18" charset="0"/>
              </a:rPr>
              <a:t>- соответствие назначения подлежащего ремонту мед.оборудования целям оказания МП по формам, видам и профилям МП, оказываемой в рамках реализации ТПОМС;</a:t>
            </a:r>
          </a:p>
          <a:p>
            <a:r>
              <a:rPr lang="ru-RU" sz="1000" dirty="0">
                <a:solidFill>
                  <a:schemeClr val="tx1"/>
                </a:solidFill>
                <a:latin typeface="Times New Roman" panose="02020603050405020304" pitchFamily="18" charset="0"/>
                <a:cs typeface="Times New Roman" panose="02020603050405020304" pitchFamily="18" charset="0"/>
              </a:rPr>
              <a:t>- наличие документов, подтверждающих, что подлежащее ремонту мед.оборудование находится в собственности (оперативном управлении)  МО и принято к бух. учету;</a:t>
            </a:r>
          </a:p>
          <a:p>
            <a:r>
              <a:rPr lang="ru-RU" sz="1000" dirty="0">
                <a:solidFill>
                  <a:schemeClr val="tx1"/>
                </a:solidFill>
                <a:latin typeface="Times New Roman" panose="02020603050405020304" pitchFamily="18" charset="0"/>
                <a:cs typeface="Times New Roman" panose="02020603050405020304" pitchFamily="18" charset="0"/>
              </a:rPr>
              <a:t>- наличие регистрационного удостоверения на медицинское изделие;</a:t>
            </a:r>
          </a:p>
          <a:p>
            <a:r>
              <a:rPr lang="ru-RU" sz="1000" dirty="0">
                <a:solidFill>
                  <a:schemeClr val="tx1"/>
                </a:solidFill>
                <a:latin typeface="Times New Roman" panose="02020603050405020304" pitchFamily="18" charset="0"/>
                <a:cs typeface="Times New Roman" panose="02020603050405020304" pitchFamily="18" charset="0"/>
              </a:rPr>
              <a:t>- наличие акта о вводе мед. оборудования в эксплуатацию;</a:t>
            </a:r>
          </a:p>
          <a:p>
            <a:r>
              <a:rPr lang="ru-RU" sz="1000" dirty="0">
                <a:solidFill>
                  <a:schemeClr val="tx1"/>
                </a:solidFill>
                <a:latin typeface="Times New Roman" panose="02020603050405020304" pitchFamily="18" charset="0"/>
                <a:cs typeface="Times New Roman" panose="02020603050405020304" pitchFamily="18" charset="0"/>
              </a:rPr>
              <a:t>- наличие документа, подтверждающего выход мед.оборудования из строя;</a:t>
            </a:r>
          </a:p>
          <a:p>
            <a:r>
              <a:rPr lang="ru-RU" sz="1000" dirty="0">
                <a:solidFill>
                  <a:schemeClr val="tx1"/>
                </a:solidFill>
                <a:latin typeface="Times New Roman" panose="02020603050405020304" pitchFamily="18" charset="0"/>
                <a:cs typeface="Times New Roman" panose="02020603050405020304" pitchFamily="18" charset="0"/>
              </a:rPr>
              <a:t>- истечение срока гарантийного обслуживания мед.оборудования</a:t>
            </a:r>
            <a:r>
              <a:rPr lang="ru-RU" sz="1000" dirty="0" smtClean="0">
                <a:solidFill>
                  <a:schemeClr val="tx1"/>
                </a:solidFill>
                <a:latin typeface="Times New Roman" panose="02020603050405020304" pitchFamily="18" charset="0"/>
                <a:cs typeface="Times New Roman" panose="02020603050405020304" pitchFamily="18" charset="0"/>
              </a:rPr>
              <a:t>.</a:t>
            </a:r>
            <a:endParaRPr lang="ru-RU" dirty="0"/>
          </a:p>
        </p:txBody>
      </p:sp>
      <p:sp>
        <p:nvSpPr>
          <p:cNvPr id="8" name="Стрелка вправо 7"/>
          <p:cNvSpPr/>
          <p:nvPr/>
        </p:nvSpPr>
        <p:spPr>
          <a:xfrm>
            <a:off x="4026877" y="1619972"/>
            <a:ext cx="949569" cy="36193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4061787" y="3379085"/>
            <a:ext cx="914659" cy="33126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4061786" y="5322668"/>
            <a:ext cx="914659" cy="37003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4239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861830"/>
          </a:xfrm>
        </p:spPr>
        <p:txBody>
          <a:bodyPr>
            <a:noAutofit/>
          </a:bodyPr>
          <a:lstStyle/>
          <a:p>
            <a:r>
              <a:rPr lang="ru-RU" sz="2000" b="1" dirty="0">
                <a:solidFill>
                  <a:schemeClr val="tx1"/>
                </a:solidFill>
                <a:latin typeface="Times New Roman" panose="02020603050405020304" pitchFamily="18" charset="0"/>
                <a:cs typeface="Times New Roman" panose="02020603050405020304" pitchFamily="18" charset="0"/>
              </a:rPr>
              <a:t>Сроки</a:t>
            </a:r>
            <a:r>
              <a:rPr lang="ru-RU" sz="1400" b="1" dirty="0">
                <a:solidFill>
                  <a:schemeClr val="tx1"/>
                </a:solidFill>
                <a:latin typeface="Times New Roman" panose="02020603050405020304" pitchFamily="18" charset="0"/>
                <a:cs typeface="Times New Roman" panose="02020603050405020304" pitchFamily="18" charset="0"/>
              </a:rPr>
              <a:t> </a:t>
            </a:r>
            <a:r>
              <a:rPr lang="ru-RU" sz="2000" b="1" dirty="0">
                <a:solidFill>
                  <a:schemeClr val="tx1"/>
                </a:solidFill>
                <a:latin typeface="Times New Roman" panose="02020603050405020304" pitchFamily="18" charset="0"/>
                <a:cs typeface="Times New Roman" panose="02020603050405020304" pitchFamily="18" charset="0"/>
              </a:rPr>
              <a:t>формирования и направления заявки </a:t>
            </a:r>
            <a:r>
              <a:rPr lang="ru-RU" sz="1400" b="1" dirty="0">
                <a:solidFill>
                  <a:schemeClr val="tx1"/>
                </a:solidFill>
                <a:latin typeface="Times New Roman" panose="02020603050405020304" pitchFamily="18" charset="0"/>
                <a:cs typeface="Times New Roman" panose="02020603050405020304" pitchFamily="18" charset="0"/>
              </a:rPr>
              <a:t>на включение мероприятия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a:t>
            </a:r>
            <a:br>
              <a:rPr lang="ru-RU" sz="1400" b="1" dirty="0">
                <a:solidFill>
                  <a:schemeClr val="tx1"/>
                </a:solidFill>
                <a:latin typeface="Times New Roman" panose="02020603050405020304" pitchFamily="18" charset="0"/>
                <a:cs typeface="Times New Roman" panose="02020603050405020304" pitchFamily="18" charset="0"/>
              </a:rPr>
            </a:br>
            <a:endParaRPr lang="ru-RU" sz="14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pic>
        <p:nvPicPr>
          <p:cNvPr id="10" name="Рисунок 9" descr="https://rostov-narkologiya.isaev23.ru/wp-content/uploads/2019/11/Psihiatricheskaya-klinik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342" y="2299554"/>
            <a:ext cx="2552700" cy="1819275"/>
          </a:xfrm>
          <a:prstGeom prst="rect">
            <a:avLst/>
          </a:prstGeom>
          <a:noFill/>
          <a:ln>
            <a:noFill/>
          </a:ln>
        </p:spPr>
      </p:pic>
      <p:sp>
        <p:nvSpPr>
          <p:cNvPr id="11" name="Стрелка вправо 10"/>
          <p:cNvSpPr/>
          <p:nvPr/>
        </p:nvSpPr>
        <p:spPr>
          <a:xfrm>
            <a:off x="3673352" y="2299554"/>
            <a:ext cx="3187993" cy="1829167"/>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Заявка на включение в ТПМ</a:t>
            </a:r>
            <a:endParaRPr lang="ru-RU" sz="1100" dirty="0">
              <a:effectLst/>
              <a:ea typeface="Times New Roman" panose="02020603050405020304" pitchFamily="18" charset="0"/>
              <a:cs typeface="Times New Roman" panose="02020603050405020304" pitchFamily="18" charset="0"/>
            </a:endParaRPr>
          </a:p>
          <a:p>
            <a:pPr algn="ctr">
              <a:lnSpc>
                <a:spcPct val="115000"/>
              </a:lnSpc>
              <a:spcAft>
                <a:spcPts val="0"/>
              </a:spcAft>
            </a:pPr>
            <a:r>
              <a:rPr lang="ru-RU" sz="1000" dirty="0">
                <a:effectLst/>
                <a:latin typeface="Times New Roman" panose="02020603050405020304" pitchFamily="18" charset="0"/>
                <a:ea typeface="Times New Roman" panose="02020603050405020304" pitchFamily="18" charset="0"/>
                <a:cs typeface="Times New Roman" panose="02020603050405020304" pitchFamily="18" charset="0"/>
              </a:rPr>
              <a:t>в ГИС ОМС</a:t>
            </a:r>
            <a:endParaRPr lang="ru-RU" sz="1100" dirty="0">
              <a:effectLst/>
              <a:ea typeface="Times New Roman" panose="02020603050405020304" pitchFamily="18" charset="0"/>
              <a:cs typeface="Times New Roman" panose="02020603050405020304" pitchFamily="18" charset="0"/>
            </a:endParaRPr>
          </a:p>
          <a:p>
            <a:pPr algn="ctr">
              <a:lnSpc>
                <a:spcPct val="115000"/>
              </a:lnSpc>
              <a:spcAft>
                <a:spcPts val="0"/>
              </a:spcAft>
            </a:pPr>
            <a:r>
              <a:rPr lang="ru-RU"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с 15 января текущего финансового года и не позднее 1 </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октября </a:t>
            </a:r>
            <a:r>
              <a:rPr lang="ru-RU"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текущего финансового года</a:t>
            </a:r>
            <a:endParaRPr lang="ru-RU" sz="1100" dirty="0">
              <a:effectLst/>
              <a:ea typeface="Times New Roman" panose="02020603050405020304" pitchFamily="18" charset="0"/>
              <a:cs typeface="Times New Roman" panose="02020603050405020304" pitchFamily="18" charset="0"/>
            </a:endParaRPr>
          </a:p>
        </p:txBody>
      </p:sp>
      <p:pic>
        <p:nvPicPr>
          <p:cNvPr id="12" name="Рисунок 11"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7010815" y="2196976"/>
            <a:ext cx="2616762" cy="2023331"/>
          </a:xfrm>
          <a:prstGeom prst="rect">
            <a:avLst/>
          </a:prstGeom>
          <a:noFill/>
          <a:ln>
            <a:noFill/>
          </a:ln>
        </p:spPr>
      </p:pic>
      <p:sp>
        <p:nvSpPr>
          <p:cNvPr id="13" name="TextBox 12"/>
          <p:cNvSpPr txBox="1"/>
          <p:nvPr/>
        </p:nvSpPr>
        <p:spPr>
          <a:xfrm>
            <a:off x="1081453" y="4893655"/>
            <a:ext cx="8317523" cy="1077218"/>
          </a:xfrm>
          <a:prstGeom prst="rect">
            <a:avLst/>
          </a:prstGeom>
          <a:noFill/>
        </p:spPr>
        <p:txBody>
          <a:bodyPr wrap="square" rtlCol="0">
            <a:spAutoFit/>
          </a:bodyPr>
          <a:lstStyle/>
          <a:p>
            <a:pPr algn="ctr"/>
            <a:r>
              <a:rPr lang="ru-RU" sz="1600" b="1" dirty="0" smtClean="0">
                <a:solidFill>
                  <a:srgbClr val="FF0000"/>
                </a:solidFill>
                <a:latin typeface="Times New Roman" panose="02020603050405020304" pitchFamily="18" charset="0"/>
                <a:cs typeface="Times New Roman" panose="02020603050405020304" pitchFamily="18" charset="0"/>
              </a:rPr>
              <a:t>К заявке прилагаются обоснования планируемой стоимости либо обоснования начальной (максимальной) цены контракта, цены контракта, заключаемого с единственным поставщиком (подрядчиком, исполнителем),  на поставку медицинского оборудования или выполнение работ (услуг) по ремонту медицинского оборудования!</a:t>
            </a:r>
            <a:endParaRPr lang="ru-RU" sz="1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21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861830"/>
          </a:xfrm>
        </p:spPr>
        <p:txBody>
          <a:bodyPr>
            <a:noAutofit/>
          </a:bodyPr>
          <a:lstStyle/>
          <a:p>
            <a:r>
              <a:rPr lang="ru-RU" sz="2800" b="1" dirty="0" smtClean="0">
                <a:solidFill>
                  <a:schemeClr val="tx1"/>
                </a:solidFill>
                <a:latin typeface="Times New Roman" panose="02020603050405020304" pitchFamily="18" charset="0"/>
                <a:cs typeface="Times New Roman" panose="02020603050405020304" pitchFamily="18" charset="0"/>
              </a:rPr>
              <a:t>Порядок и сроки формирования, утверждения и ведения Территориального плана мероприятий</a:t>
            </a:r>
            <a:endParaRPr lang="ru-RU" sz="2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281354" y="1648100"/>
            <a:ext cx="1527173" cy="1200181"/>
          </a:xfrm>
          <a:prstGeom prst="rect">
            <a:avLst/>
          </a:prstGeom>
          <a:noFill/>
          <a:ln>
            <a:noFill/>
          </a:ln>
        </p:spPr>
      </p:pic>
      <p:sp>
        <p:nvSpPr>
          <p:cNvPr id="9" name="Стрелка вправо 8"/>
          <p:cNvSpPr/>
          <p:nvPr/>
        </p:nvSpPr>
        <p:spPr>
          <a:xfrm>
            <a:off x="1808527" y="1855209"/>
            <a:ext cx="1673935" cy="826175"/>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rPr>
              <a:t>формирует свод</a:t>
            </a:r>
            <a:endParaRPr lang="ru-RU" sz="1100" dirty="0">
              <a:effectLst/>
              <a:ea typeface="Times New Roman" panose="02020603050405020304" pitchFamily="18" charset="0"/>
              <a:cs typeface="Times New Roman" panose="02020603050405020304" pitchFamily="18" charset="0"/>
            </a:endParaRPr>
          </a:p>
        </p:txBody>
      </p:sp>
      <p:sp>
        <p:nvSpPr>
          <p:cNvPr id="7" name="TextBox 6"/>
          <p:cNvSpPr txBox="1"/>
          <p:nvPr/>
        </p:nvSpPr>
        <p:spPr>
          <a:xfrm>
            <a:off x="946172" y="5755925"/>
            <a:ext cx="8317523" cy="584775"/>
          </a:xfrm>
          <a:prstGeom prst="rect">
            <a:avLst/>
          </a:prstGeom>
          <a:noFill/>
        </p:spPr>
        <p:txBody>
          <a:bodyPr wrap="square" rtlCol="0">
            <a:spAutoFit/>
          </a:bodyPr>
          <a:lstStyle/>
          <a:p>
            <a:pPr algn="ctr"/>
            <a:r>
              <a:rPr lang="ru-RU" sz="1600" b="1" dirty="0" smtClean="0">
                <a:solidFill>
                  <a:srgbClr val="FF0000"/>
                </a:solidFill>
                <a:latin typeface="Times New Roman" panose="02020603050405020304" pitchFamily="18" charset="0"/>
                <a:cs typeface="Times New Roman" panose="02020603050405020304" pitchFamily="18" charset="0"/>
              </a:rPr>
              <a:t>Территориальный </a:t>
            </a:r>
            <a:r>
              <a:rPr lang="ru-RU" sz="1600" b="1" dirty="0">
                <a:solidFill>
                  <a:srgbClr val="FF0000"/>
                </a:solidFill>
                <a:latin typeface="Times New Roman" panose="02020603050405020304" pitchFamily="18" charset="0"/>
                <a:cs typeface="Times New Roman" panose="02020603050405020304" pitchFamily="18" charset="0"/>
              </a:rPr>
              <a:t>план </a:t>
            </a:r>
            <a:r>
              <a:rPr lang="ru-RU" sz="1600" b="1" dirty="0" smtClean="0">
                <a:solidFill>
                  <a:srgbClr val="FF0000"/>
                </a:solidFill>
                <a:latin typeface="Times New Roman" panose="02020603050405020304" pitchFamily="18" charset="0"/>
                <a:cs typeface="Times New Roman" panose="02020603050405020304" pitchFamily="18" charset="0"/>
              </a:rPr>
              <a:t>мероприятий </a:t>
            </a:r>
            <a:r>
              <a:rPr lang="ru-RU" sz="1600" b="1" dirty="0">
                <a:solidFill>
                  <a:srgbClr val="FF0000"/>
                </a:solidFill>
                <a:latin typeface="Times New Roman" panose="02020603050405020304" pitchFamily="18" charset="0"/>
                <a:cs typeface="Times New Roman" panose="02020603050405020304" pitchFamily="18" charset="0"/>
              </a:rPr>
              <a:t>формируется на текущий </a:t>
            </a:r>
            <a:r>
              <a:rPr lang="ru-RU" sz="1600" b="1" dirty="0" smtClean="0">
                <a:solidFill>
                  <a:srgbClr val="FF0000"/>
                </a:solidFill>
                <a:latin typeface="Times New Roman" panose="02020603050405020304" pitchFamily="18" charset="0"/>
                <a:cs typeface="Times New Roman" panose="02020603050405020304" pitchFamily="18" charset="0"/>
              </a:rPr>
              <a:t>финансовый </a:t>
            </a:r>
            <a:r>
              <a:rPr lang="ru-RU" sz="1600" b="1" dirty="0">
                <a:solidFill>
                  <a:srgbClr val="FF0000"/>
                </a:solidFill>
                <a:latin typeface="Times New Roman" panose="02020603050405020304" pitchFamily="18" charset="0"/>
                <a:cs typeface="Times New Roman" panose="02020603050405020304" pitchFamily="18" charset="0"/>
              </a:rPr>
              <a:t>год в течение первого квартала текущего финансового </a:t>
            </a:r>
            <a:r>
              <a:rPr lang="ru-RU" sz="1600" b="1" dirty="0" smtClean="0">
                <a:solidFill>
                  <a:srgbClr val="FF0000"/>
                </a:solidFill>
                <a:latin typeface="Times New Roman" panose="02020603050405020304" pitchFamily="18" charset="0"/>
                <a:cs typeface="Times New Roman" panose="02020603050405020304" pitchFamily="18" charset="0"/>
              </a:rPr>
              <a:t>года</a:t>
            </a:r>
            <a:endParaRPr lang="ru-RU" sz="1600" b="1" dirty="0">
              <a:solidFill>
                <a:srgbClr val="FF0000"/>
              </a:solidFill>
              <a:latin typeface="Times New Roman" panose="02020603050405020304" pitchFamily="18" charset="0"/>
              <a:cs typeface="Times New Roman" panose="02020603050405020304" pitchFamily="18" charset="0"/>
            </a:endParaRPr>
          </a:p>
        </p:txBody>
      </p:sp>
      <p:sp>
        <p:nvSpPr>
          <p:cNvPr id="11" name="Стрелка вправо 10"/>
          <p:cNvSpPr/>
          <p:nvPr/>
        </p:nvSpPr>
        <p:spPr>
          <a:xfrm>
            <a:off x="5241264" y="1855209"/>
            <a:ext cx="1181396" cy="753110"/>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rPr>
              <a:t>согласование</a:t>
            </a:r>
            <a:endParaRPr lang="ru-RU" sz="1100" dirty="0">
              <a:effectLst/>
              <a:ea typeface="Times New Roman" panose="02020603050405020304" pitchFamily="18" charset="0"/>
              <a:cs typeface="Times New Roman" panose="02020603050405020304" pitchFamily="18" charset="0"/>
            </a:endParaRPr>
          </a:p>
          <a:p>
            <a:pPr algn="ctr">
              <a:lnSpc>
                <a:spcPct val="115000"/>
              </a:lnSpc>
              <a:spcAft>
                <a:spcPts val="0"/>
              </a:spcAft>
            </a:pPr>
            <a:r>
              <a:rPr lang="ru-RU"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ea typeface="Times New Roman" panose="02020603050405020304" pitchFamily="18" charset="0"/>
              <a:cs typeface="Times New Roman" panose="02020603050405020304" pitchFamily="18" charset="0"/>
            </a:endParaRPr>
          </a:p>
        </p:txBody>
      </p:sp>
      <p:pic>
        <p:nvPicPr>
          <p:cNvPr id="12" name="Рисунок 11" descr="https://moi-univer.ru/pluginfile.php/156717/mod_label/intro/212581_XX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752" y="1745121"/>
            <a:ext cx="1122680" cy="1038225"/>
          </a:xfrm>
          <a:prstGeom prst="rect">
            <a:avLst/>
          </a:prstGeom>
          <a:noFill/>
          <a:ln>
            <a:noFill/>
          </a:ln>
        </p:spPr>
      </p:pic>
      <p:sp>
        <p:nvSpPr>
          <p:cNvPr id="13" name="Стрелка вправо 12"/>
          <p:cNvSpPr/>
          <p:nvPr/>
        </p:nvSpPr>
        <p:spPr>
          <a:xfrm>
            <a:off x="7673525" y="1887679"/>
            <a:ext cx="990598" cy="753110"/>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800" dirty="0">
                <a:latin typeface="Times New Roman" panose="02020603050405020304" pitchFamily="18" charset="0"/>
                <a:ea typeface="Times New Roman" panose="02020603050405020304" pitchFamily="18" charset="0"/>
                <a:cs typeface="Times New Roman" panose="02020603050405020304" pitchFamily="18" charset="0"/>
              </a:rPr>
              <a:t>з</a:t>
            </a:r>
            <a:r>
              <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rPr>
              <a:t>аключение, решение</a:t>
            </a:r>
            <a:endParaRPr lang="ru-RU" sz="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4" name="Рисунок 13"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8642450" y="1701533"/>
            <a:ext cx="1343025" cy="1037590"/>
          </a:xfrm>
          <a:prstGeom prst="rect">
            <a:avLst/>
          </a:prstGeom>
          <a:noFill/>
          <a:ln>
            <a:noFill/>
          </a:ln>
        </p:spPr>
      </p:pic>
      <p:sp>
        <p:nvSpPr>
          <p:cNvPr id="15" name="Стрелка вниз 14"/>
          <p:cNvSpPr/>
          <p:nvPr/>
        </p:nvSpPr>
        <p:spPr>
          <a:xfrm>
            <a:off x="8797318" y="2752110"/>
            <a:ext cx="1227274" cy="1359535"/>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Протокол</a:t>
            </a:r>
          </a:p>
        </p:txBody>
      </p:sp>
      <p:pic>
        <p:nvPicPr>
          <p:cNvPr id="16" name="Рисунок 15" descr="http://special.xn--h1aefvnl.xn--p1ai/default/fast_download/page_images.image.be9090a993978494.656d7074792d666f6c6465722e6a7067.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74617" y="4365521"/>
            <a:ext cx="1550670" cy="1097915"/>
          </a:xfrm>
          <a:prstGeom prst="rect">
            <a:avLst/>
          </a:prstGeom>
          <a:noFill/>
          <a:ln>
            <a:noFill/>
          </a:ln>
        </p:spPr>
      </p:pic>
      <p:pic>
        <p:nvPicPr>
          <p:cNvPr id="17" name="Рисунок 16" descr="https://moi-univer.ru/pluginfile.php/156717/mod_label/intro/212581_XX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742" y="4400551"/>
            <a:ext cx="1382395" cy="1170305"/>
          </a:xfrm>
          <a:prstGeom prst="rect">
            <a:avLst/>
          </a:prstGeom>
          <a:noFill/>
          <a:ln>
            <a:noFill/>
          </a:ln>
        </p:spPr>
      </p:pic>
      <p:sp>
        <p:nvSpPr>
          <p:cNvPr id="18" name="Стрелка вниз 17"/>
          <p:cNvSpPr/>
          <p:nvPr/>
        </p:nvSpPr>
        <p:spPr>
          <a:xfrm>
            <a:off x="195601" y="2865450"/>
            <a:ext cx="1540536" cy="1447800"/>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75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Ежемесячно </a:t>
            </a: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информирует </a:t>
            </a:r>
            <a:r>
              <a:rPr lang="ru-RU" sz="750" dirty="0">
                <a:effectLst/>
                <a:latin typeface="Times New Roman" panose="02020603050405020304" pitchFamily="18" charset="0"/>
                <a:ea typeface="Times New Roman" panose="02020603050405020304" pitchFamily="18" charset="0"/>
                <a:cs typeface="Times New Roman" panose="02020603050405020304" pitchFamily="18" charset="0"/>
              </a:rPr>
              <a:t>о </a:t>
            </a: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сформировав-</a:t>
            </a:r>
            <a:r>
              <a:rPr lang="ru-RU" sz="75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шемся</a:t>
            </a: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750" dirty="0">
                <a:effectLst/>
                <a:latin typeface="Times New Roman" panose="02020603050405020304" pitchFamily="18" charset="0"/>
                <a:ea typeface="Times New Roman" panose="02020603050405020304" pitchFamily="18" charset="0"/>
                <a:cs typeface="Times New Roman" panose="02020603050405020304" pitchFamily="18" charset="0"/>
              </a:rPr>
              <a:t>объеме средств на 1-е </a:t>
            </a: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число</a:t>
            </a:r>
            <a:endParaRPr lang="ru-RU" sz="1100" dirty="0">
              <a:effectLst/>
              <a:ea typeface="Times New Roman" panose="02020603050405020304" pitchFamily="18" charset="0"/>
              <a:cs typeface="Times New Roman" panose="02020603050405020304" pitchFamily="18" charset="0"/>
            </a:endParaRPr>
          </a:p>
        </p:txBody>
      </p:sp>
      <p:pic>
        <p:nvPicPr>
          <p:cNvPr id="20" name="Рисунок 19" descr="https://moi-univer.ru/pluginfile.php/156717/mod_label/intro/212581_XX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62795" y="4132723"/>
            <a:ext cx="1122680" cy="1038225"/>
          </a:xfrm>
          <a:prstGeom prst="rect">
            <a:avLst/>
          </a:prstGeom>
          <a:noFill/>
          <a:ln>
            <a:noFill/>
          </a:ln>
        </p:spPr>
      </p:pic>
      <p:sp>
        <p:nvSpPr>
          <p:cNvPr id="3" name="Блок-схема: перфолента 2"/>
          <p:cNvSpPr/>
          <p:nvPr/>
        </p:nvSpPr>
        <p:spPr>
          <a:xfrm>
            <a:off x="3592373" y="1781655"/>
            <a:ext cx="1427345" cy="859134"/>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3919912" y="2027469"/>
            <a:ext cx="956998" cy="36933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Заявки</a:t>
            </a:r>
            <a:endParaRPr lang="ru-RU" dirty="0">
              <a:latin typeface="Times New Roman" panose="02020603050405020304" pitchFamily="18" charset="0"/>
              <a:cs typeface="Times New Roman" panose="02020603050405020304" pitchFamily="18" charset="0"/>
            </a:endParaRPr>
          </a:p>
        </p:txBody>
      </p:sp>
      <p:pic>
        <p:nvPicPr>
          <p:cNvPr id="21" name="Рисунок 20"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5965362" y="4182372"/>
            <a:ext cx="1343025" cy="1037590"/>
          </a:xfrm>
          <a:prstGeom prst="rect">
            <a:avLst/>
          </a:prstGeom>
          <a:noFill/>
          <a:ln>
            <a:noFill/>
          </a:ln>
        </p:spPr>
      </p:pic>
      <p:sp>
        <p:nvSpPr>
          <p:cNvPr id="26" name="Стрелка вниз 25"/>
          <p:cNvSpPr/>
          <p:nvPr/>
        </p:nvSpPr>
        <p:spPr>
          <a:xfrm rot="5400000">
            <a:off x="7387077" y="3969190"/>
            <a:ext cx="1227274" cy="1529290"/>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Подписанный, протокол</a:t>
            </a:r>
          </a:p>
        </p:txBody>
      </p:sp>
      <p:sp>
        <p:nvSpPr>
          <p:cNvPr id="27" name="Стрелка вниз 26"/>
          <p:cNvSpPr/>
          <p:nvPr/>
        </p:nvSpPr>
        <p:spPr>
          <a:xfrm rot="5400000">
            <a:off x="4451936" y="3943163"/>
            <a:ext cx="1376568" cy="1663978"/>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sz="750" dirty="0" smtClean="0">
                <a:effectLst/>
                <a:latin typeface="Times New Roman" panose="02020603050405020304" pitchFamily="18" charset="0"/>
                <a:ea typeface="Times New Roman" panose="02020603050405020304" pitchFamily="18" charset="0"/>
                <a:cs typeface="Times New Roman" panose="02020603050405020304" pitchFamily="18" charset="0"/>
              </a:rPr>
              <a:t>формирует</a:t>
            </a:r>
          </a:p>
        </p:txBody>
      </p:sp>
    </p:spTree>
    <p:extLst>
      <p:ext uri="{BB962C8B-B14F-4D97-AF65-F5344CB8AC3E}">
        <p14:creationId xmlns:p14="http://schemas.microsoft.com/office/powerpoint/2010/main" val="407416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861830"/>
          </a:xfrm>
        </p:spPr>
        <p:txBody>
          <a:bodyPr>
            <a:noAutofit/>
          </a:bodyPr>
          <a:lstStyle/>
          <a:p>
            <a:r>
              <a:rPr lang="ru-RU" sz="2800" b="1" dirty="0" smtClean="0">
                <a:solidFill>
                  <a:schemeClr val="tx1"/>
                </a:solidFill>
                <a:latin typeface="Times New Roman" panose="02020603050405020304" pitchFamily="18" charset="0"/>
                <a:cs typeface="Times New Roman" panose="02020603050405020304" pitchFamily="18" charset="0"/>
              </a:rPr>
              <a:t>Порядок заключения типовой формы соглашения</a:t>
            </a:r>
            <a:endParaRPr lang="ru-RU" sz="2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sp>
        <p:nvSpPr>
          <p:cNvPr id="6" name="Стрелка вправо 5"/>
          <p:cNvSpPr/>
          <p:nvPr/>
        </p:nvSpPr>
        <p:spPr>
          <a:xfrm>
            <a:off x="1878865" y="1835102"/>
            <a:ext cx="1541344" cy="826176"/>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Проект соглашения </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теч</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раб.дней</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 name="Рисунок 6"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281354" y="1648100"/>
            <a:ext cx="1527173" cy="1200181"/>
          </a:xfrm>
          <a:prstGeom prst="rect">
            <a:avLst/>
          </a:prstGeom>
          <a:noFill/>
          <a:ln>
            <a:noFill/>
          </a:ln>
        </p:spPr>
      </p:pic>
      <p:pic>
        <p:nvPicPr>
          <p:cNvPr id="8" name="Рисунок 7" descr="https://rostov-narkologiya.isaev23.ru/wp-content/uploads/2019/11/Psihiatricheskaya-klinik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096" y="1671988"/>
            <a:ext cx="1703081" cy="989290"/>
          </a:xfrm>
          <a:prstGeom prst="rect">
            <a:avLst/>
          </a:prstGeom>
          <a:noFill/>
          <a:ln>
            <a:noFill/>
          </a:ln>
        </p:spPr>
      </p:pic>
      <p:sp>
        <p:nvSpPr>
          <p:cNvPr id="9" name="Стрелка вправо 8"/>
          <p:cNvSpPr/>
          <p:nvPr/>
        </p:nvSpPr>
        <p:spPr>
          <a:xfrm>
            <a:off x="5445063" y="1671989"/>
            <a:ext cx="2300959" cy="1094734"/>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Руководитель подписывает проект соглашения</a:t>
            </a:r>
          </a:p>
          <a:p>
            <a:pPr algn="ctr">
              <a:lnSpc>
                <a:spcPct val="115000"/>
              </a:lnSpc>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теч</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раб.дней</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 name="Рисунок 9"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7906908" y="1566542"/>
            <a:ext cx="1527173" cy="1200181"/>
          </a:xfrm>
          <a:prstGeom prst="rect">
            <a:avLst/>
          </a:prstGeom>
          <a:noFill/>
          <a:ln>
            <a:noFill/>
          </a:ln>
        </p:spPr>
      </p:pic>
    </p:spTree>
    <p:extLst>
      <p:ext uri="{BB962C8B-B14F-4D97-AF65-F5344CB8AC3E}">
        <p14:creationId xmlns:p14="http://schemas.microsoft.com/office/powerpoint/2010/main" val="282929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5129" y="246001"/>
            <a:ext cx="9765933" cy="861830"/>
          </a:xfrm>
        </p:spPr>
        <p:txBody>
          <a:bodyPr>
            <a:noAutofit/>
          </a:bodyPr>
          <a:lstStyle/>
          <a:p>
            <a:r>
              <a:rPr lang="ru-RU" sz="2800" b="1" dirty="0" smtClean="0">
                <a:solidFill>
                  <a:schemeClr val="tx1"/>
                </a:solidFill>
                <a:latin typeface="Times New Roman" panose="02020603050405020304" pitchFamily="18" charset="0"/>
                <a:cs typeface="Times New Roman" panose="02020603050405020304" pitchFamily="18" charset="0"/>
              </a:rPr>
              <a:t>Исполнение </a:t>
            </a:r>
            <a:endParaRPr lang="ru-RU" sz="2800" b="1" dirty="0">
              <a:solidFill>
                <a:schemeClr val="tx1"/>
              </a:solidFill>
              <a:latin typeface="Times New Roman" panose="02020603050405020304" pitchFamily="18" charset="0"/>
              <a:cs typeface="Times New Roman" panose="02020603050405020304" pitchFamily="18" charset="0"/>
            </a:endParaRPr>
          </a:p>
        </p:txBody>
      </p:sp>
      <p:pic>
        <p:nvPicPr>
          <p:cNvPr id="1028" name="Picture 4" descr="http://www.tfomsra.ru/images/gerb_width_22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537" y="105415"/>
            <a:ext cx="1198592" cy="926185"/>
          </a:xfrm>
          <a:prstGeom prst="rect">
            <a:avLst/>
          </a:prstGeom>
          <a:noFill/>
          <a:extLst>
            <a:ext uri="{909E8E84-426E-40DD-AFC4-6F175D3DCCD1}">
              <a14:hiddenFill xmlns:a14="http://schemas.microsoft.com/office/drawing/2010/main">
                <a:solidFill>
                  <a:srgbClr val="FFFFFF"/>
                </a:solidFill>
              </a14:hiddenFill>
            </a:ext>
          </a:extLst>
        </p:spPr>
      </p:pic>
      <p:pic>
        <p:nvPicPr>
          <p:cNvPr id="8" name="Рисунок 7" descr="https://rostov-narkologiya.isaev23.ru/wp-content/uploads/2019/11/Psihiatricheskaya-klinik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749" y="1504206"/>
            <a:ext cx="1913641" cy="1231014"/>
          </a:xfrm>
          <a:prstGeom prst="rect">
            <a:avLst/>
          </a:prstGeom>
          <a:noFill/>
          <a:ln>
            <a:noFill/>
          </a:ln>
        </p:spPr>
      </p:pic>
      <p:sp>
        <p:nvSpPr>
          <p:cNvPr id="9" name="Стрелка вправо 8"/>
          <p:cNvSpPr/>
          <p:nvPr/>
        </p:nvSpPr>
        <p:spPr>
          <a:xfrm>
            <a:off x="2736570" y="1277902"/>
            <a:ext cx="5079791" cy="1502035"/>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ru-RU" sz="1000" dirty="0" smtClean="0">
                <a:latin typeface="Times New Roman" panose="02020603050405020304" pitchFamily="18" charset="0"/>
                <a:ea typeface="Times New Roman" panose="02020603050405020304" pitchFamily="18" charset="0"/>
                <a:cs typeface="Times New Roman" panose="02020603050405020304" pitchFamily="18" charset="0"/>
              </a:rPr>
              <a:t>Заявка на перечисление средств</a:t>
            </a:r>
            <a:endPar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(в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теч</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раб.дней</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со дня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закл.договора</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(контракта), но не позднее 15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раб.дней</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до наступления срока оплаты и не позднее 1 декабря </a:t>
            </a:r>
            <a:r>
              <a:rPr lang="ru-RU" sz="100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тек.фин</a:t>
            </a:r>
            <a:r>
              <a:rPr lang="ru-RU" sz="1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года)</a:t>
            </a:r>
            <a:endParaRPr lang="ru-RU" sz="10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 name="Рисунок 9" descr="http://www.tfomsra.ru/images/gerb_width_220.png"/>
          <p:cNvPicPr/>
          <p:nvPr/>
        </p:nvPicPr>
        <p:blipFill>
          <a:blip r:embed="rId2">
            <a:extLst>
              <a:ext uri="{28A0092B-C50C-407E-A947-70E740481C1C}">
                <a14:useLocalDpi xmlns:a14="http://schemas.microsoft.com/office/drawing/2010/main" val="0"/>
              </a:ext>
            </a:extLst>
          </a:blip>
          <a:srcRect/>
          <a:stretch>
            <a:fillRect/>
          </a:stretch>
        </p:blipFill>
        <p:spPr bwMode="auto">
          <a:xfrm>
            <a:off x="7898115" y="1188405"/>
            <a:ext cx="1927496" cy="1522474"/>
          </a:xfrm>
          <a:prstGeom prst="rect">
            <a:avLst/>
          </a:prstGeom>
          <a:noFill/>
          <a:ln>
            <a:noFill/>
          </a:ln>
        </p:spPr>
      </p:pic>
      <p:sp>
        <p:nvSpPr>
          <p:cNvPr id="11" name="Стрелка вниз 10"/>
          <p:cNvSpPr/>
          <p:nvPr/>
        </p:nvSpPr>
        <p:spPr>
          <a:xfrm>
            <a:off x="7965162" y="2846421"/>
            <a:ext cx="1972088" cy="1525346"/>
          </a:xfrm>
          <a:prstGeom prst="down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Перечисление средств</a:t>
            </a:r>
          </a:p>
          <a:p>
            <a:pPr algn="ctr"/>
            <a:r>
              <a:rPr lang="ru-RU" sz="75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(не позднее 5 </a:t>
            </a:r>
            <a:r>
              <a:rPr lang="ru-RU" sz="750" dirty="0" err="1"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раб.дней</a:t>
            </a:r>
            <a:r>
              <a:rPr lang="ru-RU" sz="75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до наступления срока оплаты, но не ранее 5 раб. дней со дня получения заявки)</a:t>
            </a:r>
          </a:p>
        </p:txBody>
      </p:sp>
      <p:pic>
        <p:nvPicPr>
          <p:cNvPr id="12" name="Рисунок 11" descr="https://rostov-narkologiya.isaev23.ru/wp-content/uploads/2019/11/Psihiatricheskaya-klinika.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40208" y="4371767"/>
            <a:ext cx="1897042" cy="1392113"/>
          </a:xfrm>
          <a:prstGeom prst="rect">
            <a:avLst/>
          </a:prstGeom>
          <a:noFill/>
          <a:ln>
            <a:noFill/>
          </a:ln>
        </p:spPr>
      </p:pic>
      <p:pic>
        <p:nvPicPr>
          <p:cNvPr id="13" name="Рисунок 12" descr="C:\Users\vilisova\Desktop\ТФОМС РА\!НПА на 2022 год\medical-equipment-pack-3d-model-max-fbx.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9682" y="4371766"/>
            <a:ext cx="1877486" cy="1302373"/>
          </a:xfrm>
          <a:prstGeom prst="rect">
            <a:avLst/>
          </a:prstGeom>
          <a:noFill/>
          <a:ln>
            <a:noFill/>
          </a:ln>
        </p:spPr>
      </p:pic>
      <p:sp>
        <p:nvSpPr>
          <p:cNvPr id="14" name="Стрелка вправо 13"/>
          <p:cNvSpPr/>
          <p:nvPr/>
        </p:nvSpPr>
        <p:spPr>
          <a:xfrm>
            <a:off x="3548286" y="4720809"/>
            <a:ext cx="1181396" cy="570539"/>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800" dirty="0" smtClean="0">
                <a:latin typeface="Times New Roman" panose="02020603050405020304" pitchFamily="18" charset="0"/>
                <a:ea typeface="Times New Roman" panose="02020603050405020304" pitchFamily="18" charset="0"/>
                <a:cs typeface="Times New Roman" panose="02020603050405020304" pitchFamily="18" charset="0"/>
              </a:rPr>
              <a:t>Поставка, ремонт, обучение</a:t>
            </a:r>
          </a:p>
          <a:p>
            <a:pPr algn="ctr">
              <a:lnSpc>
                <a:spcPct val="115000"/>
              </a:lnSpc>
              <a:spcAft>
                <a:spcPts val="0"/>
              </a:spcAft>
            </a:pPr>
            <a:r>
              <a:rPr lang="ru-RU"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ea typeface="Times New Roman" panose="02020603050405020304" pitchFamily="18" charset="0"/>
              <a:cs typeface="Times New Roman" panose="02020603050405020304" pitchFamily="18" charset="0"/>
            </a:endParaRPr>
          </a:p>
        </p:txBody>
      </p:sp>
      <p:pic>
        <p:nvPicPr>
          <p:cNvPr id="16" name="Рисунок 15" descr="C:\Users\vilisova\Desktop\ТФОМС РА\!НПА на 2022 год\1588086235_kak-najti-postavschikov-dlja-dropshippinga.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304" y="4409068"/>
            <a:ext cx="2857500" cy="1284605"/>
          </a:xfrm>
          <a:prstGeom prst="rect">
            <a:avLst/>
          </a:prstGeom>
          <a:noFill/>
          <a:ln>
            <a:noFill/>
          </a:ln>
        </p:spPr>
      </p:pic>
      <p:sp>
        <p:nvSpPr>
          <p:cNvPr id="17" name="Стрелка вправо 16"/>
          <p:cNvSpPr/>
          <p:nvPr/>
        </p:nvSpPr>
        <p:spPr>
          <a:xfrm>
            <a:off x="6607168" y="4712347"/>
            <a:ext cx="1181396" cy="570539"/>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ru-RU" sz="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ru-RU" sz="800" dirty="0" smtClean="0">
                <a:latin typeface="Times New Roman" panose="02020603050405020304" pitchFamily="18" charset="0"/>
                <a:ea typeface="Times New Roman" panose="02020603050405020304" pitchFamily="18" charset="0"/>
                <a:cs typeface="Times New Roman" panose="02020603050405020304" pitchFamily="18" charset="0"/>
              </a:rPr>
              <a:t>Поставка, ремонт, обучение</a:t>
            </a:r>
          </a:p>
          <a:p>
            <a:pPr algn="ctr">
              <a:lnSpc>
                <a:spcPct val="115000"/>
              </a:lnSpc>
              <a:spcAft>
                <a:spcPts val="0"/>
              </a:spcAft>
            </a:pPr>
            <a:r>
              <a:rPr lang="ru-RU"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ea typeface="Times New Roman" panose="02020603050405020304" pitchFamily="18" charset="0"/>
              <a:cs typeface="Times New Roman" panose="02020603050405020304" pitchFamily="18" charset="0"/>
            </a:endParaRPr>
          </a:p>
        </p:txBody>
      </p:sp>
      <p:sp>
        <p:nvSpPr>
          <p:cNvPr id="18" name="Выгнутая вверх стрелка 17"/>
          <p:cNvSpPr/>
          <p:nvPr/>
        </p:nvSpPr>
        <p:spPr>
          <a:xfrm rot="10800000">
            <a:off x="1072659" y="5763879"/>
            <a:ext cx="8053755" cy="847935"/>
          </a:xfrm>
          <a:prstGeom prst="curved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TextBox 18"/>
          <p:cNvSpPr txBox="1"/>
          <p:nvPr/>
        </p:nvSpPr>
        <p:spPr>
          <a:xfrm>
            <a:off x="4637683" y="6304038"/>
            <a:ext cx="1592828" cy="307777"/>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Перечисление</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2943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541</TotalTime>
  <Words>1450</Words>
  <Application>Microsoft Office PowerPoint</Application>
  <PresentationFormat>Широкоэкранный</PresentationFormat>
  <Paragraphs>125</Paragraphs>
  <Slides>11</Slides>
  <Notes>0</Notes>
  <HiddenSlides>1</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Wingdings 3</vt:lpstr>
      <vt:lpstr>Аспект</vt:lpstr>
      <vt:lpstr>          ТЕРРИТОРИАЛЬНЫЙ ФОНД ОБЯЗАТЕЛЬНОГО МЕДИЦИНСКОГО СТРАХОВАНИЯ                                                                                         РЕСПУБЛИКИ АЛТАЙ</vt:lpstr>
      <vt:lpstr>        Нововведения</vt:lpstr>
      <vt:lpstr>НОРМАТИВНЫЕ ПРАВОВЫЕ АКТЫ ПО ИСПОЛЬЗОВАНИЮ СРЕДСТВ НОРМИРОВАННОГО СТАХОВОГО ЗАПАСА ТФОМС РА</vt:lpstr>
      <vt:lpstr>НОРМАТИВНЫЕ ПРАВОВЫЕ АКТЫ ПО ИСПОЛЬЗОВАНИЮ СРЕДСТВ НОРМИРОВАННОГО СТАХОВОГО ЗАПАСА ТФОМС РА</vt:lpstr>
      <vt:lpstr>ТРЕБОВАНИЯ для включения мероприятий в Территориальный план мероприятий</vt:lpstr>
      <vt:lpstr>Сроки формирования и направления заявки на включение мероприятия в план мероприятий по организации дополнительного профессионального образования медицинских работников по программам повышения квалификации, а также по приобретению и проведению ремонта медицинского оборудования.  </vt:lpstr>
      <vt:lpstr>Порядок и сроки формирования, утверждения и ведения Территориального плана мероприятий</vt:lpstr>
      <vt:lpstr>Порядок заключения типовой формы соглашения</vt:lpstr>
      <vt:lpstr>Исполнение </vt:lpstr>
      <vt:lpstr>ВАЖНО!</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Территориальный фонд обязательного медицинского страхования Республики Алтай  </dc:title>
  <dc:creator>Пользователь Windows</dc:creator>
  <cp:lastModifiedBy>Пользователь Windows</cp:lastModifiedBy>
  <cp:revision>58</cp:revision>
  <dcterms:created xsi:type="dcterms:W3CDTF">2022-04-13T02:48:20Z</dcterms:created>
  <dcterms:modified xsi:type="dcterms:W3CDTF">2022-04-15T02:45:08Z</dcterms:modified>
</cp:coreProperties>
</file>