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38" r:id="rId1"/>
  </p:sldMasterIdLst>
  <p:notesMasterIdLst>
    <p:notesMasterId r:id="rId8"/>
  </p:notesMasterIdLst>
  <p:handoutMasterIdLst>
    <p:handoutMasterId r:id="rId9"/>
  </p:handoutMasterIdLst>
  <p:sldIdLst>
    <p:sldId id="508" r:id="rId2"/>
    <p:sldId id="541" r:id="rId3"/>
    <p:sldId id="542" r:id="rId4"/>
    <p:sldId id="543" r:id="rId5"/>
    <p:sldId id="544" r:id="rId6"/>
    <p:sldId id="471" r:id="rId7"/>
  </p:sldIdLst>
  <p:sldSz cx="9144000" cy="6858000" type="screen4x3"/>
  <p:notesSz cx="6808788" cy="9940925"/>
  <p:defaultTextStyle>
    <a:defPPr>
      <a:defRPr lang="ru-R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6699"/>
    <a:srgbClr val="FF7C80"/>
    <a:srgbClr val="6600FF"/>
    <a:srgbClr val="CCFFCC"/>
    <a:srgbClr val="9BBB59"/>
    <a:srgbClr val="F698DB"/>
    <a:srgbClr val="FF66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2" autoAdjust="0"/>
    <p:restoredTop sz="95397" autoAdjust="0"/>
  </p:normalViewPr>
  <p:slideViewPr>
    <p:cSldViewPr>
      <p:cViewPr varScale="1">
        <p:scale>
          <a:sx n="116" d="100"/>
          <a:sy n="116" d="100"/>
        </p:scale>
        <p:origin x="-1482" y="-90"/>
      </p:cViewPr>
      <p:guideLst>
        <p:guide orient="horz" pos="2160"/>
        <p:guide orient="horz" pos="2251"/>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51163"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72035" name="Rectangle 3"/>
          <p:cNvSpPr>
            <a:spLocks noGrp="1" noChangeArrowheads="1"/>
          </p:cNvSpPr>
          <p:nvPr>
            <p:ph type="dt" sz="quarter" idx="1"/>
          </p:nvPr>
        </p:nvSpPr>
        <p:spPr bwMode="auto">
          <a:xfrm>
            <a:off x="3856038" y="0"/>
            <a:ext cx="2951162"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ru-RU"/>
          </a:p>
        </p:txBody>
      </p:sp>
      <p:sp>
        <p:nvSpPr>
          <p:cNvPr id="172036" name="Rectangle 4"/>
          <p:cNvSpPr>
            <a:spLocks noGrp="1" noChangeArrowheads="1"/>
          </p:cNvSpPr>
          <p:nvPr>
            <p:ph type="ftr" sz="quarter" idx="2"/>
          </p:nvPr>
        </p:nvSpPr>
        <p:spPr bwMode="auto">
          <a:xfrm>
            <a:off x="0" y="9440863"/>
            <a:ext cx="2951163"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72037" name="Rectangle 5"/>
          <p:cNvSpPr>
            <a:spLocks noGrp="1" noChangeArrowheads="1"/>
          </p:cNvSpPr>
          <p:nvPr>
            <p:ph type="sldNum" sz="quarter" idx="3"/>
          </p:nvPr>
        </p:nvSpPr>
        <p:spPr bwMode="auto">
          <a:xfrm>
            <a:off x="3856038" y="9440863"/>
            <a:ext cx="2951162"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algn="r" eaLnBrk="1" hangingPunct="1">
              <a:defRPr sz="1200">
                <a:latin typeface="Arial" panose="020B0604020202020204" pitchFamily="34" charset="0"/>
                <a:cs typeface="+mn-cs"/>
              </a:defRPr>
            </a:lvl1pPr>
          </a:lstStyle>
          <a:p>
            <a:pPr>
              <a:defRPr/>
            </a:pPr>
            <a:fld id="{977C2996-BFE4-49C3-B7B1-487884297E74}"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51163"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69987" name="Rectangle 3"/>
          <p:cNvSpPr>
            <a:spLocks noGrp="1" noChangeArrowheads="1"/>
          </p:cNvSpPr>
          <p:nvPr>
            <p:ph type="dt" idx="1"/>
          </p:nvPr>
        </p:nvSpPr>
        <p:spPr bwMode="auto">
          <a:xfrm>
            <a:off x="3856038" y="0"/>
            <a:ext cx="2951162"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ru-RU"/>
          </a:p>
        </p:txBody>
      </p:sp>
      <p:sp>
        <p:nvSpPr>
          <p:cNvPr id="13316"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681038" y="4721225"/>
            <a:ext cx="5448300" cy="4473575"/>
          </a:xfrm>
          <a:prstGeom prst="rect">
            <a:avLst/>
          </a:prstGeom>
          <a:noFill/>
          <a:ln>
            <a:noFill/>
          </a:ln>
          <a:effectLst/>
          <a:extLst/>
        </p:spPr>
        <p:txBody>
          <a:bodyPr vert="horz" wrap="square" lIns="91556" tIns="45778" rIns="91556" bIns="4577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69990" name="Rectangle 6"/>
          <p:cNvSpPr>
            <a:spLocks noGrp="1" noChangeArrowheads="1"/>
          </p:cNvSpPr>
          <p:nvPr>
            <p:ph type="ftr" sz="quarter" idx="4"/>
          </p:nvPr>
        </p:nvSpPr>
        <p:spPr bwMode="auto">
          <a:xfrm>
            <a:off x="0" y="9440863"/>
            <a:ext cx="2951163"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69991" name="Rectangle 7"/>
          <p:cNvSpPr>
            <a:spLocks noGrp="1" noChangeArrowheads="1"/>
          </p:cNvSpPr>
          <p:nvPr>
            <p:ph type="sldNum" sz="quarter" idx="5"/>
          </p:nvPr>
        </p:nvSpPr>
        <p:spPr bwMode="auto">
          <a:xfrm>
            <a:off x="3856038" y="9440863"/>
            <a:ext cx="2951162"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algn="r" eaLnBrk="1" hangingPunct="1">
              <a:defRPr sz="1200">
                <a:latin typeface="Arial" panose="020B0604020202020204" pitchFamily="34" charset="0"/>
                <a:cs typeface="+mn-cs"/>
              </a:defRPr>
            </a:lvl1pPr>
          </a:lstStyle>
          <a:p>
            <a:pPr>
              <a:defRPr/>
            </a:pPr>
            <a:fld id="{666BFB22-7271-4841-891F-3F9D5FD8BE15}"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119810" name="Rectangle 2"/>
          <p:cNvSpPr>
            <a:spLocks noGrp="1" noChangeArrowheads="1"/>
          </p:cNvSpPr>
          <p:nvPr>
            <p:ph type="ctrTitle"/>
          </p:nvPr>
        </p:nvSpPr>
        <p:spPr>
          <a:xfrm>
            <a:off x="914400" y="1524000"/>
            <a:ext cx="7623175" cy="1752600"/>
          </a:xfrm>
        </p:spPr>
        <p:txBody>
          <a:bodyPr/>
          <a:lstStyle>
            <a:lvl1pPr>
              <a:defRPr/>
            </a:lvl1pPr>
          </a:lstStyle>
          <a:p>
            <a:pPr lvl="0"/>
            <a:r>
              <a:rPr lang="ru-RU" altLang="en-US" noProof="0" smtClean="0"/>
              <a:t>Образец заголовка</a:t>
            </a:r>
          </a:p>
        </p:txBody>
      </p:sp>
      <p:sp>
        <p:nvSpPr>
          <p:cNvPr id="119811" name="Rectangle 3"/>
          <p:cNvSpPr>
            <a:spLocks noGrp="1" noChangeArrowheads="1"/>
          </p:cNvSpPr>
          <p:nvPr>
            <p:ph type="subTitle" idx="1"/>
          </p:nvPr>
        </p:nvSpPr>
        <p:spPr>
          <a:xfrm>
            <a:off x="1981200" y="3962400"/>
            <a:ext cx="6553200" cy="1752600"/>
          </a:xfrm>
        </p:spPr>
        <p:txBody>
          <a:bodyPr/>
          <a:lstStyle>
            <a:lvl1pPr marL="0" indent="0" algn="ctr">
              <a:buFont typeface="Wingdings" pitchFamily="2" charset="2"/>
              <a:buNone/>
              <a:defRPr/>
            </a:lvl1pPr>
          </a:lstStyle>
          <a:p>
            <a:pPr lvl="0"/>
            <a:r>
              <a:rPr lang="ru-RU" altLang="en-US" noProof="0" smtClean="0"/>
              <a:t>Образец подзаголовка</a:t>
            </a:r>
          </a:p>
        </p:txBody>
      </p:sp>
      <p:sp>
        <p:nvSpPr>
          <p:cNvPr id="6" name="Rectangle 4"/>
          <p:cNvSpPr>
            <a:spLocks noGrp="1" noChangeArrowheads="1"/>
          </p:cNvSpPr>
          <p:nvPr>
            <p:ph type="dt" sz="half" idx="10"/>
          </p:nvPr>
        </p:nvSpPr>
        <p:spPr/>
        <p:txBody>
          <a:bodyPr/>
          <a:lstStyle>
            <a:lvl1pPr>
              <a:defRPr/>
            </a:lvl1pPr>
          </a:lstStyle>
          <a:p>
            <a:pPr>
              <a:defRPr/>
            </a:pPr>
            <a:fld id="{C221DED4-3724-48B2-8525-0B9B65724220}" type="datetime1">
              <a:rPr lang="ru-RU"/>
              <a:pPr>
                <a:defRPr/>
              </a:pPr>
              <a:t>14.04.2022</a:t>
            </a:fld>
            <a:endParaRPr lang="ru-RU"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ru-RU" altLang="en-US"/>
              <a:t>567567567567</a:t>
            </a:r>
          </a:p>
        </p:txBody>
      </p:sp>
      <p:sp>
        <p:nvSpPr>
          <p:cNvPr id="8" name="Rectangle 6"/>
          <p:cNvSpPr>
            <a:spLocks noGrp="1" noChangeArrowheads="1"/>
          </p:cNvSpPr>
          <p:nvPr>
            <p:ph type="sldNum" sz="quarter" idx="12"/>
          </p:nvPr>
        </p:nvSpPr>
        <p:spPr/>
        <p:txBody>
          <a:bodyPr/>
          <a:lstStyle>
            <a:lvl1pPr>
              <a:defRPr/>
            </a:lvl1pPr>
          </a:lstStyle>
          <a:p>
            <a:pPr>
              <a:defRPr/>
            </a:pPr>
            <a:fld id="{19755C08-A12A-42E4-B2C4-E55182824943}" type="slidenum">
              <a:rPr lang="ru-RU" altLang="en-US"/>
              <a:pPr>
                <a:defRPr/>
              </a:pPr>
              <a:t>‹#›</a:t>
            </a:fld>
            <a:endParaRPr lang="ru-RU" alt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dirty="0"/>
          </a:p>
        </p:txBody>
      </p:sp>
      <p:sp>
        <p:nvSpPr>
          <p:cNvPr id="4" name="Rectangle 4"/>
          <p:cNvSpPr>
            <a:spLocks noGrp="1" noChangeArrowheads="1"/>
          </p:cNvSpPr>
          <p:nvPr>
            <p:ph type="dt" sz="half" idx="10"/>
          </p:nvPr>
        </p:nvSpPr>
        <p:spPr/>
        <p:txBody>
          <a:bodyPr/>
          <a:lstStyle>
            <a:lvl1pPr>
              <a:defRPr/>
            </a:lvl1pPr>
          </a:lstStyle>
          <a:p>
            <a:pPr>
              <a:defRPr/>
            </a:pPr>
            <a:fld id="{218D81A2-DBC2-4A8C-9C6A-D2A5AAF0995F}" type="datetime1">
              <a:rPr lang="ru-RU"/>
              <a:pPr>
                <a:defRPr/>
              </a:pPr>
              <a:t>14.04.2022</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036D371E-F515-45E8-AB23-482CC867AB60}" type="slidenum">
              <a:rPr lang="ru-RU" altLang="en-US"/>
              <a:pPr>
                <a:defRPr/>
              </a:pPr>
              <a:t>‹#›</a:t>
            </a:fld>
            <a:endParaRPr lang="ru-RU" altLang="en-US" dirty="0"/>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fld id="{647D6F6F-22FD-4CC6-A2D7-1B86B5519AE4}" type="datetime1">
              <a:rPr lang="ru-RU"/>
              <a:pPr>
                <a:defRPr/>
              </a:pPr>
              <a:t>14.04.2022</a:t>
            </a:fld>
            <a:endParaRPr lang="ru-RU" altLang="en-US" dirty="0"/>
          </a:p>
        </p:txBody>
      </p:sp>
      <p:sp>
        <p:nvSpPr>
          <p:cNvPr id="4"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5" name="Rectangle 6"/>
          <p:cNvSpPr>
            <a:spLocks noGrp="1" noChangeArrowheads="1"/>
          </p:cNvSpPr>
          <p:nvPr>
            <p:ph type="sldNum" sz="quarter" idx="12"/>
          </p:nvPr>
        </p:nvSpPr>
        <p:spPr/>
        <p:txBody>
          <a:bodyPr/>
          <a:lstStyle>
            <a:lvl1pPr>
              <a:defRPr/>
            </a:lvl1pPr>
          </a:lstStyle>
          <a:p>
            <a:pPr>
              <a:defRPr/>
            </a:pPr>
            <a:fld id="{CC0F948F-88C6-4BBA-A994-0FEA0165E2CC}" type="slidenum">
              <a:rPr lang="ru-RU" altLang="en-US"/>
              <a:pPr>
                <a:defRPr/>
              </a:pPr>
              <a:t>‹#›</a:t>
            </a:fld>
            <a:endParaRPr lang="ru-RU" altLang="en-US" dirty="0"/>
          </a:p>
        </p:txBody>
      </p:sp>
    </p:spTree>
  </p:cSld>
  <p:clrMapOvr>
    <a:masterClrMapping/>
  </p:clrMapOvr>
  <p:transition>
    <p:fade/>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A7E5A5C6-3461-44C1-80B9-B9CCF674B0BB}" type="datetime1">
              <a:rPr lang="ru-RU"/>
              <a:pPr>
                <a:defRPr/>
              </a:pPr>
              <a:t>14.04.2022</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A648C9EB-4557-43F3-80ED-E2CCC0283BAC}" type="slidenum">
              <a:rPr lang="ru-RU" altLang="en-US"/>
              <a:pPr>
                <a:defRPr/>
              </a:pPr>
              <a:t>‹#›</a:t>
            </a:fld>
            <a:endParaRPr lang="ru-RU"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p:txBody>
          <a:bodyPr/>
          <a:lstStyle>
            <a:lvl1pPr>
              <a:defRPr/>
            </a:lvl1pPr>
          </a:lstStyle>
          <a:p>
            <a:pPr>
              <a:defRPr/>
            </a:pPr>
            <a:fld id="{01D39648-9E7B-45D0-928B-8C7EF2E32431}" type="datetime1">
              <a:rPr lang="ru-RU"/>
              <a:pPr>
                <a:defRPr/>
              </a:pPr>
              <a:t>14.04.2022</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11D2F4AF-A942-4B45-93C7-B2A435D91610}" type="slidenum">
              <a:rPr lang="ru-RU" altLang="en-US"/>
              <a:pPr>
                <a:defRPr/>
              </a:pPr>
              <a:t>‹#›</a:t>
            </a:fld>
            <a:endParaRPr lang="ru-RU" alt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fld id="{87FE299E-BCE4-4294-920E-BA6F7EA6ECC2}" type="datetime1">
              <a:rPr lang="ru-RU"/>
              <a:pPr>
                <a:defRPr/>
              </a:pPr>
              <a:t>14.04.2022</a:t>
            </a:fld>
            <a:endParaRPr lang="ru-RU" altLang="en-US" dirty="0"/>
          </a:p>
        </p:txBody>
      </p:sp>
      <p:sp>
        <p:nvSpPr>
          <p:cNvPr id="8"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9" name="Rectangle 6"/>
          <p:cNvSpPr>
            <a:spLocks noGrp="1" noChangeArrowheads="1"/>
          </p:cNvSpPr>
          <p:nvPr>
            <p:ph type="sldNum" sz="quarter" idx="12"/>
          </p:nvPr>
        </p:nvSpPr>
        <p:spPr/>
        <p:txBody>
          <a:bodyPr/>
          <a:lstStyle>
            <a:lvl1pPr>
              <a:defRPr/>
            </a:lvl1pPr>
          </a:lstStyle>
          <a:p>
            <a:pPr>
              <a:defRPr/>
            </a:pPr>
            <a:fld id="{D7D7FE7B-EF1B-4243-BCE0-6BBA324604B9}" type="slidenum">
              <a:rPr lang="ru-RU" altLang="en-US"/>
              <a:pPr>
                <a:defRPr/>
              </a:pPr>
              <a:t>‹#›</a:t>
            </a:fld>
            <a:endParaRPr lang="ru-RU"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p:txBody>
          <a:bodyPr/>
          <a:lstStyle>
            <a:lvl1pPr>
              <a:defRPr/>
            </a:lvl1pPr>
          </a:lstStyle>
          <a:p>
            <a:pPr>
              <a:defRPr/>
            </a:pPr>
            <a:fld id="{01FB1455-0B07-47C0-9953-00A39BB8AE21}" type="datetime1">
              <a:rPr lang="ru-RU"/>
              <a:pPr>
                <a:defRPr/>
              </a:pPr>
              <a:t>14.04.2022</a:t>
            </a:fld>
            <a:endParaRPr lang="ru-RU" altLang="en-US" dirty="0"/>
          </a:p>
        </p:txBody>
      </p:sp>
      <p:sp>
        <p:nvSpPr>
          <p:cNvPr id="4"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5" name="Rectangle 6"/>
          <p:cNvSpPr>
            <a:spLocks noGrp="1" noChangeArrowheads="1"/>
          </p:cNvSpPr>
          <p:nvPr>
            <p:ph type="sldNum" sz="quarter" idx="12"/>
          </p:nvPr>
        </p:nvSpPr>
        <p:spPr/>
        <p:txBody>
          <a:bodyPr/>
          <a:lstStyle>
            <a:lvl1pPr>
              <a:defRPr/>
            </a:lvl1pPr>
          </a:lstStyle>
          <a:p>
            <a:pPr>
              <a:defRPr/>
            </a:pPr>
            <a:fld id="{6B5D3F08-9E68-4DDC-B117-698AA6714927}" type="slidenum">
              <a:rPr lang="ru-RU" altLang="en-US"/>
              <a:pPr>
                <a:defRPr/>
              </a:pPr>
              <a:t>‹#›</a:t>
            </a:fld>
            <a:endParaRPr lang="ru-RU"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fld id="{8AD9A9F1-11EB-4A95-8C89-D55465EAA9E8}" type="datetime1">
              <a:rPr lang="ru-RU"/>
              <a:pPr>
                <a:defRPr/>
              </a:pPr>
              <a:t>14.04.2022</a:t>
            </a:fld>
            <a:endParaRPr lang="ru-RU" altLang="en-US" dirty="0"/>
          </a:p>
        </p:txBody>
      </p:sp>
      <p:sp>
        <p:nvSpPr>
          <p:cNvPr id="6"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7" name="Rectangle 6"/>
          <p:cNvSpPr>
            <a:spLocks noGrp="1" noChangeArrowheads="1"/>
          </p:cNvSpPr>
          <p:nvPr>
            <p:ph type="sldNum" sz="quarter" idx="12"/>
          </p:nvPr>
        </p:nvSpPr>
        <p:spPr/>
        <p:txBody>
          <a:bodyPr/>
          <a:lstStyle>
            <a:lvl1pPr>
              <a:defRPr/>
            </a:lvl1pPr>
          </a:lstStyle>
          <a:p>
            <a:pPr>
              <a:defRPr/>
            </a:pPr>
            <a:fld id="{09609EC9-6EB1-438F-AA71-7B86A6F5E85F}" type="slidenum">
              <a:rPr lang="ru-RU" altLang="en-US"/>
              <a:pPr>
                <a:defRPr/>
              </a:pPr>
              <a:t>‹#›</a:t>
            </a:fld>
            <a:endParaRPr lang="ru-RU"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fld id="{08B25551-E26A-488C-8688-5952904DBDB9}" type="datetime1">
              <a:rPr lang="ru-RU"/>
              <a:pPr>
                <a:defRPr/>
              </a:pPr>
              <a:t>14.04.2022</a:t>
            </a:fld>
            <a:endParaRPr lang="ru-RU" altLang="en-US" dirty="0"/>
          </a:p>
        </p:txBody>
      </p:sp>
      <p:sp>
        <p:nvSpPr>
          <p:cNvPr id="6"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7" name="Rectangle 6"/>
          <p:cNvSpPr>
            <a:spLocks noGrp="1" noChangeArrowheads="1"/>
          </p:cNvSpPr>
          <p:nvPr>
            <p:ph type="sldNum" sz="quarter" idx="12"/>
          </p:nvPr>
        </p:nvSpPr>
        <p:spPr/>
        <p:txBody>
          <a:bodyPr/>
          <a:lstStyle>
            <a:lvl1pPr>
              <a:defRPr/>
            </a:lvl1pPr>
          </a:lstStyle>
          <a:p>
            <a:pPr>
              <a:defRPr/>
            </a:pPr>
            <a:fld id="{7AFAAB9F-A933-42A7-B1CA-0C79B3BFA92D}" type="slidenum">
              <a:rPr lang="ru-RU" altLang="en-US"/>
              <a:pPr>
                <a:defRPr/>
              </a:pPr>
              <a:t>‹#›</a:t>
            </a:fld>
            <a:endParaRPr lang="ru-RU"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52986B94-5CC8-418F-AFB0-E4C9D0AF150E}" type="datetime1">
              <a:rPr lang="ru-RU"/>
              <a:pPr>
                <a:defRPr/>
              </a:pPr>
              <a:t>14.04.2022</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13E43801-D3B0-4245-8AD3-688950CF36D3}" type="slidenum">
              <a:rPr lang="ru-RU" altLang="en-US"/>
              <a:pPr>
                <a:defRPr/>
              </a:pPr>
              <a:t>‹#›</a:t>
            </a:fld>
            <a:endParaRPr lang="ru-RU"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6E48BAD0-A01D-49BC-9F7A-2224AA8F22C0}" type="datetime1">
              <a:rPr lang="ru-RU"/>
              <a:pPr>
                <a:defRPr/>
              </a:pPr>
              <a:t>14.04.2022</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A5049D4F-25E2-42FC-B0CE-3178E7070A47}" type="slidenum">
              <a:rPr lang="ru-RU" altLang="en-US"/>
              <a:pPr>
                <a:defRPr/>
              </a:pPr>
              <a:t>‹#›</a:t>
            </a:fld>
            <a:endParaRPr lang="ru-RU" alt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18788"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prstClr val="black"/>
                </a:solidFill>
                <a:latin typeface="Garamond" pitchFamily="18" charset="0"/>
                <a:cs typeface="+mn-cs"/>
              </a:defRPr>
            </a:lvl1pPr>
          </a:lstStyle>
          <a:p>
            <a:pPr>
              <a:defRPr/>
            </a:pPr>
            <a:fld id="{CBC3B2F4-1D88-4A5A-B812-F4B233FB7F33}" type="datetime1">
              <a:rPr lang="ru-RU"/>
              <a:pPr>
                <a:defRPr/>
              </a:pPr>
              <a:t>14.04.2022</a:t>
            </a:fld>
            <a:endParaRPr lang="ru-RU" altLang="en-US" dirty="0"/>
          </a:p>
        </p:txBody>
      </p:sp>
      <p:sp>
        <p:nvSpPr>
          <p:cNvPr id="11878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prstClr val="black"/>
                </a:solidFill>
                <a:latin typeface="Garamond" pitchFamily="18" charset="0"/>
                <a:cs typeface="+mn-cs"/>
              </a:defRPr>
            </a:lvl1pPr>
          </a:lstStyle>
          <a:p>
            <a:pPr>
              <a:defRPr/>
            </a:pPr>
            <a:r>
              <a:rPr lang="ru-RU" altLang="en-US"/>
              <a:t>567567567567</a:t>
            </a:r>
          </a:p>
        </p:txBody>
      </p:sp>
      <p:sp>
        <p:nvSpPr>
          <p:cNvPr id="118790"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prstClr val="black"/>
                </a:solidFill>
                <a:latin typeface="Garamond" panose="02020404030301010803" pitchFamily="18" charset="0"/>
                <a:cs typeface="+mn-cs"/>
              </a:defRPr>
            </a:lvl1pPr>
          </a:lstStyle>
          <a:p>
            <a:pPr>
              <a:defRPr/>
            </a:pPr>
            <a:fld id="{5B7A0920-369A-4213-A7BE-8EB506581395}" type="slidenum">
              <a:rPr lang="ru-RU" altLang="en-US"/>
              <a:pPr>
                <a:defRPr/>
              </a:pPr>
              <a:t>‹#›</a:t>
            </a:fld>
            <a:endParaRPr lang="ru-RU"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extLst>
        </p:spPr>
        <p:txBody>
          <a:bodyPr/>
          <a:lstStyle/>
          <a:p>
            <a:pPr eaLnBrk="0" hangingPunct="0">
              <a:defRPr/>
            </a:pPr>
            <a:endParaRPr lang="ru-RU" dirty="0">
              <a:solidFill>
                <a:prstClr val="black"/>
              </a:solidFill>
              <a:latin typeface="Arial" panose="020B0604020202020204" pitchFamily="34" charset="0"/>
              <a:cs typeface="+mn-cs"/>
            </a:endParaRPr>
          </a:p>
        </p:txBody>
      </p:sp>
    </p:spTree>
  </p:cSld>
  <p:clrMap bg1="lt1" tx1="dk1" bg2="lt2" tx2="dk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55875" y="579438"/>
            <a:ext cx="6108700" cy="1057275"/>
          </a:xfrm>
        </p:spPr>
        <p:txBody>
          <a:bodyPr/>
          <a:lstStyle/>
          <a:p>
            <a:pPr eaLnBrk="1" hangingPunct="1"/>
            <a:r>
              <a:rPr lang="ru-RU" altLang="ru-RU" sz="1800" b="1" smtClean="0">
                <a:solidFill>
                  <a:srgbClr val="0070C0"/>
                </a:solidFill>
              </a:rPr>
              <a:t>Территориальный фонд обязательного</a:t>
            </a:r>
            <a:r>
              <a:rPr lang="en-US" altLang="ru-RU" sz="1800" b="1" smtClean="0">
                <a:solidFill>
                  <a:srgbClr val="0070C0"/>
                </a:solidFill>
              </a:rPr>
              <a:t/>
            </a:r>
            <a:br>
              <a:rPr lang="en-US" altLang="ru-RU" sz="1800" b="1" smtClean="0">
                <a:solidFill>
                  <a:srgbClr val="0070C0"/>
                </a:solidFill>
              </a:rPr>
            </a:br>
            <a:r>
              <a:rPr lang="ru-RU" altLang="ru-RU" sz="1800" b="1" smtClean="0">
                <a:solidFill>
                  <a:srgbClr val="0070C0"/>
                </a:solidFill>
              </a:rPr>
              <a:t>медицинского страхования</a:t>
            </a:r>
            <a:br>
              <a:rPr lang="ru-RU" altLang="ru-RU" sz="1800" b="1" smtClean="0">
                <a:solidFill>
                  <a:srgbClr val="0070C0"/>
                </a:solidFill>
              </a:rPr>
            </a:br>
            <a:r>
              <a:rPr lang="ru-RU" altLang="ru-RU" sz="1800" b="1" smtClean="0">
                <a:solidFill>
                  <a:srgbClr val="0070C0"/>
                </a:solidFill>
              </a:rPr>
              <a:t>Республики Алтай</a:t>
            </a:r>
          </a:p>
        </p:txBody>
      </p:sp>
      <p:sp>
        <p:nvSpPr>
          <p:cNvPr id="15363" name="Text Box 5"/>
          <p:cNvSpPr txBox="1">
            <a:spLocks noChangeArrowheads="1"/>
          </p:cNvSpPr>
          <p:nvPr/>
        </p:nvSpPr>
        <p:spPr bwMode="auto">
          <a:xfrm>
            <a:off x="0" y="2060575"/>
            <a:ext cx="9144000" cy="2092325"/>
          </a:xfrm>
          <a:prstGeom prst="rect">
            <a:avLst/>
          </a:prstGeom>
          <a:noFill/>
          <a:ln w="9525">
            <a:noFill/>
            <a:miter lim="800000"/>
            <a:headEnd/>
            <a:tailEnd/>
          </a:ln>
        </p:spPr>
        <p:txBody>
          <a:bodyPr anchor="ctr"/>
          <a:lstStyle/>
          <a:p>
            <a:pPr algn="ctr"/>
            <a:endParaRPr lang="ru-RU" altLang="ru-RU" sz="2800" b="1">
              <a:solidFill>
                <a:srgbClr val="333399"/>
              </a:solidFill>
              <a:latin typeface="Times New Roman" pitchFamily="18" charset="0"/>
            </a:endParaRPr>
          </a:p>
          <a:p>
            <a:pPr algn="ctr"/>
            <a:r>
              <a:rPr lang="ru-RU" altLang="ru-RU" sz="2800" b="1">
                <a:solidFill>
                  <a:srgbClr val="333399"/>
                </a:solidFill>
                <a:latin typeface="Times New Roman" pitchFamily="18" charset="0"/>
              </a:rPr>
              <a:t>Финансовое обеспечение денежных выплат стимулирующего характера медицинским работникам за выявление онкологических заболеваний в 20</a:t>
            </a:r>
            <a:r>
              <a:rPr lang="en-US" altLang="ru-RU" sz="2800" b="1">
                <a:solidFill>
                  <a:srgbClr val="333399"/>
                </a:solidFill>
                <a:latin typeface="Times New Roman" pitchFamily="18" charset="0"/>
              </a:rPr>
              <a:t>2</a:t>
            </a:r>
            <a:r>
              <a:rPr lang="ru-RU" altLang="ru-RU" sz="2800" b="1">
                <a:solidFill>
                  <a:srgbClr val="333399"/>
                </a:solidFill>
                <a:latin typeface="Times New Roman" pitchFamily="18" charset="0"/>
              </a:rPr>
              <a:t>2 году</a:t>
            </a:r>
          </a:p>
          <a:p>
            <a:pPr algn="ctr"/>
            <a:r>
              <a:rPr lang="ru-RU" altLang="ru-RU" sz="2800" b="1">
                <a:solidFill>
                  <a:srgbClr val="333399"/>
                </a:solidFill>
                <a:latin typeface="Times New Roman" pitchFamily="18" charset="0"/>
              </a:rPr>
              <a:t> </a:t>
            </a:r>
          </a:p>
        </p:txBody>
      </p:sp>
      <p:pic>
        <p:nvPicPr>
          <p:cNvPr id="15364" name="Picture 7" descr="C:\Documents and Settings\Admin\Мои документы\Презентации\13-02-2012\Безимени-1.tif"/>
          <p:cNvPicPr>
            <a:picLocks noChangeAspect="1" noChangeArrowheads="1"/>
          </p:cNvPicPr>
          <p:nvPr/>
        </p:nvPicPr>
        <p:blipFill>
          <a:blip r:embed="rId3"/>
          <a:srcRect/>
          <a:stretch>
            <a:fillRect/>
          </a:stretch>
        </p:blipFill>
        <p:spPr bwMode="auto">
          <a:xfrm>
            <a:off x="442913" y="404813"/>
            <a:ext cx="1824037" cy="1568450"/>
          </a:xfrm>
          <a:prstGeom prst="rect">
            <a:avLst/>
          </a:prstGeom>
          <a:noFill/>
          <a:ln w="9525">
            <a:noFill/>
            <a:miter lim="800000"/>
            <a:headEnd/>
            <a:tailEnd/>
          </a:ln>
        </p:spPr>
      </p:pic>
      <p:sp>
        <p:nvSpPr>
          <p:cNvPr id="15365" name="Rectangle 3"/>
          <p:cNvSpPr txBox="1">
            <a:spLocks noChangeArrowheads="1"/>
          </p:cNvSpPr>
          <p:nvPr/>
        </p:nvSpPr>
        <p:spPr bwMode="auto">
          <a:xfrm>
            <a:off x="0" y="6165850"/>
            <a:ext cx="9144000" cy="692150"/>
          </a:xfrm>
          <a:prstGeom prst="rect">
            <a:avLst/>
          </a:prstGeom>
          <a:noFill/>
          <a:ln w="9525">
            <a:noFill/>
            <a:miter lim="800000"/>
            <a:headEnd/>
            <a:tailEnd/>
          </a:ln>
        </p:spPr>
        <p:txBody>
          <a:bodyPr/>
          <a:lstStyle/>
          <a:p>
            <a:pPr algn="ctr">
              <a:buClr>
                <a:srgbClr val="4F81BD"/>
              </a:buClr>
              <a:buSzPct val="65000"/>
              <a:buFont typeface="Wingdings" pitchFamily="2" charset="2"/>
              <a:buNone/>
            </a:pPr>
            <a:r>
              <a:rPr lang="ru-RU" altLang="ru-RU" sz="2000" b="1">
                <a:solidFill>
                  <a:srgbClr val="333399"/>
                </a:solidFill>
                <a:latin typeface="Garamond" pitchFamily="18" charset="0"/>
              </a:rPr>
              <a:t>20</a:t>
            </a:r>
            <a:r>
              <a:rPr lang="en-US" altLang="ru-RU" sz="2000" b="1">
                <a:solidFill>
                  <a:srgbClr val="333399"/>
                </a:solidFill>
                <a:latin typeface="Garamond" pitchFamily="18" charset="0"/>
              </a:rPr>
              <a:t>2</a:t>
            </a:r>
            <a:r>
              <a:rPr lang="ru-RU" altLang="ru-RU" sz="2000" b="1">
                <a:solidFill>
                  <a:srgbClr val="333399"/>
                </a:solidFill>
                <a:latin typeface="Garamond" pitchFamily="18" charset="0"/>
              </a:rPr>
              <a:t>2 год</a:t>
            </a:r>
            <a:endParaRPr lang="en-US" altLang="ru-RU" sz="2000" b="1">
              <a:solidFill>
                <a:srgbClr val="333399"/>
              </a:solidFill>
              <a:latin typeface="Garamond" pitchFamily="18" charset="0"/>
            </a:endParaRPr>
          </a:p>
          <a:p>
            <a:pPr algn="ctr">
              <a:buClr>
                <a:srgbClr val="4F81BD"/>
              </a:buClr>
              <a:buSzPct val="65000"/>
              <a:buFont typeface="Wingdings" pitchFamily="2" charset="2"/>
              <a:buNone/>
            </a:pPr>
            <a:r>
              <a:rPr lang="ru-RU" altLang="ru-RU" sz="2000" b="1">
                <a:solidFill>
                  <a:srgbClr val="333399"/>
                </a:solidFill>
                <a:latin typeface="Garamond" pitchFamily="18" charset="0"/>
              </a:rPr>
              <a:t>г. Горно-Алтайск</a:t>
            </a:r>
          </a:p>
        </p:txBody>
      </p:sp>
      <p:sp>
        <p:nvSpPr>
          <p:cNvPr id="15366" name="Text Box 6"/>
          <p:cNvSpPr txBox="1">
            <a:spLocks noChangeArrowheads="1"/>
          </p:cNvSpPr>
          <p:nvPr/>
        </p:nvSpPr>
        <p:spPr bwMode="auto">
          <a:xfrm>
            <a:off x="2771775" y="5157788"/>
            <a:ext cx="3929063" cy="720725"/>
          </a:xfrm>
          <a:prstGeom prst="rect">
            <a:avLst/>
          </a:prstGeom>
          <a:noFill/>
          <a:ln w="9525">
            <a:noFill/>
            <a:miter lim="800000"/>
            <a:headEnd/>
            <a:tailEnd/>
          </a:ln>
        </p:spPr>
        <p:txBody>
          <a:bodyPr/>
          <a:lstStyle/>
          <a:p>
            <a:pPr algn="ctr"/>
            <a:r>
              <a:rPr lang="ru-RU" altLang="ru-RU" sz="2000" b="1">
                <a:solidFill>
                  <a:srgbClr val="0070C0"/>
                </a:solidFill>
                <a:latin typeface="Garamond" pitchFamily="18" charset="0"/>
              </a:rPr>
              <a:t>Елена Николаевна Болотова, начальник ФЭО</a:t>
            </a:r>
          </a:p>
          <a:p>
            <a:pPr algn="ctr"/>
            <a:endParaRPr lang="ru-RU" altLang="ru-RU" sz="2000" b="1">
              <a:solidFill>
                <a:srgbClr val="0070C0"/>
              </a:solidFill>
              <a:latin typeface="Garamond" pitchFamily="18" charset="0"/>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4294967295"/>
          </p:nvPr>
        </p:nvSpPr>
        <p:spPr>
          <a:xfrm>
            <a:off x="468313" y="1052513"/>
            <a:ext cx="8229600" cy="5106987"/>
          </a:xfrm>
        </p:spPr>
        <p:txBody>
          <a:bodyPr/>
          <a:lstStyle/>
          <a:p>
            <a:pPr algn="just">
              <a:lnSpc>
                <a:spcPct val="80000"/>
              </a:lnSpc>
            </a:pPr>
            <a:r>
              <a:rPr lang="ru-RU" sz="2000" smtClean="0"/>
              <a:t>Постановлением Правительства РФ от 30.12.2019 г. №1940 «ОБ УТВЕРЖДЕНИИ ПРАВИЛ ПРЕДОСТАВЛЕНИЯ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a:t>
            </a:r>
          </a:p>
          <a:p>
            <a:pPr algn="just">
              <a:lnSpc>
                <a:spcPct val="80000"/>
              </a:lnSpc>
            </a:pPr>
            <a:r>
              <a:rPr lang="ru-RU" sz="2000" smtClean="0"/>
              <a:t>Приказ Министерства здравоохранения РФ от 26 января 2022 г. № 25н "Об утверждении порядка и условий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a:t>
            </a:r>
          </a:p>
          <a:p>
            <a:pPr algn="just">
              <a:lnSpc>
                <a:spcPct val="80000"/>
              </a:lnSpc>
            </a:pPr>
            <a:r>
              <a:rPr lang="ru-RU" sz="2000" smtClean="0"/>
              <a:t>Письмо МЗ РА  от 29.03.2022 года №2445 </a:t>
            </a:r>
          </a:p>
        </p:txBody>
      </p:sp>
      <p:pic>
        <p:nvPicPr>
          <p:cNvPr id="16386" name="Picture 98" descr="logo"/>
          <p:cNvPicPr>
            <a:picLocks noChangeAspect="1" noChangeArrowheads="1"/>
          </p:cNvPicPr>
          <p:nvPr/>
        </p:nvPicPr>
        <p:blipFill>
          <a:blip r:embed="rId2"/>
          <a:srcRect/>
          <a:stretch>
            <a:fillRect/>
          </a:stretch>
        </p:blipFill>
        <p:spPr bwMode="auto">
          <a:xfrm>
            <a:off x="250825" y="6237288"/>
            <a:ext cx="1219200" cy="382587"/>
          </a:xfrm>
          <a:prstGeom prst="rect">
            <a:avLst/>
          </a:prstGeom>
          <a:noFill/>
          <a:ln w="9525">
            <a:noFill/>
            <a:miter lim="800000"/>
            <a:headEnd/>
            <a:tailEnd/>
          </a:ln>
        </p:spPr>
      </p:pic>
      <p:sp>
        <p:nvSpPr>
          <p:cNvPr id="16387" name="Rectangle 5"/>
          <p:cNvSpPr>
            <a:spLocks noGrp="1" noChangeArrowheads="1"/>
          </p:cNvSpPr>
          <p:nvPr>
            <p:ph type="title" idx="4294967295"/>
          </p:nvPr>
        </p:nvSpPr>
        <p:spPr>
          <a:xfrm>
            <a:off x="457200" y="277813"/>
            <a:ext cx="8229600" cy="558800"/>
          </a:xfrm>
        </p:spPr>
        <p:txBody>
          <a:bodyPr/>
          <a:lstStyle/>
          <a:p>
            <a:pPr algn="ctr"/>
            <a:r>
              <a:rPr lang="ru-RU" sz="3000" smtClean="0"/>
              <a:t>Нормативные документы</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p:txBody>
          <a:bodyPr/>
          <a:lstStyle/>
          <a:p>
            <a:pPr algn="ctr"/>
            <a:r>
              <a:rPr lang="ru-RU" sz="3400" smtClean="0"/>
              <a:t>Порядок и условия осуществления денежных выплат</a:t>
            </a:r>
            <a:r>
              <a:rPr lang="ru-RU" sz="3800" smtClean="0"/>
              <a:t> </a:t>
            </a:r>
          </a:p>
        </p:txBody>
      </p:sp>
      <p:sp>
        <p:nvSpPr>
          <p:cNvPr id="17410" name="Rectangle 3"/>
          <p:cNvSpPr>
            <a:spLocks noGrp="1" noChangeArrowheads="1"/>
          </p:cNvSpPr>
          <p:nvPr>
            <p:ph type="body" idx="4294967295"/>
          </p:nvPr>
        </p:nvSpPr>
        <p:spPr/>
        <p:txBody>
          <a:bodyPr/>
          <a:lstStyle/>
          <a:p>
            <a:pPr marL="571500" indent="-571500" algn="just">
              <a:lnSpc>
                <a:spcPct val="80000"/>
              </a:lnSpc>
            </a:pPr>
            <a:r>
              <a:rPr lang="ru-RU" sz="1900" smtClean="0"/>
              <a:t>порядок и условия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(далее – денежные выплаты);</a:t>
            </a:r>
          </a:p>
          <a:p>
            <a:pPr marL="571500" indent="-571500" algn="just">
              <a:lnSpc>
                <a:spcPct val="80000"/>
              </a:lnSpc>
            </a:pPr>
            <a:r>
              <a:rPr lang="ru-RU" sz="1900" smtClean="0"/>
              <a:t>порядок представления медицинскими организациями заявок на получение средств из бюджета территориального фонда обязательного медицинского страхования на осуществление денежных выплат; </a:t>
            </a:r>
          </a:p>
          <a:p>
            <a:pPr marL="571500" indent="-571500" algn="just">
              <a:lnSpc>
                <a:spcPct val="80000"/>
              </a:lnSpc>
            </a:pPr>
            <a:r>
              <a:rPr lang="ru-RU" sz="1900" smtClean="0"/>
              <a:t>форма заявки на получение средств из бюджета территориального фонда обязательного медицинского страхования на осуществление денежных выплат;</a:t>
            </a:r>
          </a:p>
          <a:p>
            <a:pPr marL="571500" indent="-571500" algn="just">
              <a:lnSpc>
                <a:spcPct val="80000"/>
              </a:lnSpc>
            </a:pPr>
            <a:r>
              <a:rPr lang="ru-RU" sz="1900" smtClean="0"/>
              <a:t>порядок заключения соглашения территориального фонда обязательного медицинского страхования и медицинской организации о софинансировании расходов на осуществление денежных выплат;</a:t>
            </a:r>
          </a:p>
          <a:p>
            <a:pPr marL="571500" indent="-571500" algn="just">
              <a:lnSpc>
                <a:spcPct val="80000"/>
              </a:lnSpc>
            </a:pPr>
            <a:r>
              <a:rPr lang="ru-RU" sz="1900" smtClean="0"/>
              <a:t>форма соглашения территориального фонда обязательного медицинского страхования и медицинской организации о софинансировании расходов на осуществление денежных выплат </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pPr algn="ctr"/>
            <a:r>
              <a:rPr lang="ru-RU" sz="1800" i="1" smtClean="0"/>
              <a:t>Денежные выплаты в размере 1 тыс. рублей за каждый случай впервые выявленного онкологического заболевания, диагноз которого подтвержден результатами соответствующих диагностических инструментальных и (или) лабораторных исследований</a:t>
            </a:r>
            <a:endParaRPr lang="ru-RU" sz="1800" smtClean="0"/>
          </a:p>
        </p:txBody>
      </p:sp>
      <p:sp>
        <p:nvSpPr>
          <p:cNvPr id="18434" name="Rectangle 3"/>
          <p:cNvSpPr>
            <a:spLocks noGrp="1" noChangeArrowheads="1"/>
          </p:cNvSpPr>
          <p:nvPr>
            <p:ph type="body" idx="4294967295"/>
          </p:nvPr>
        </p:nvSpPr>
        <p:spPr/>
        <p:txBody>
          <a:bodyPr/>
          <a:lstStyle/>
          <a:p>
            <a:pPr algn="just">
              <a:lnSpc>
                <a:spcPct val="90000"/>
              </a:lnSpc>
            </a:pPr>
            <a:r>
              <a:rPr lang="ru-RU" sz="2100" i="1" smtClean="0"/>
              <a:t>а) 500 рублей - врачу-терапевту (врачу-терапевту участковому, врачу-терапевту цехового врачебного участка, врачу общей практики (семейному врачу), врачу-педиатру (врачу-педиатру участковому), фельдшеру фельдшерского здравпункта (фельдшерско-акушерского пункта), ответственному за организацию и проведение профилактического медицинского осмотра и диспансеризации, направившему пациента на осмотр (консультацию) к медицинскому работнику или направившему на осмотр (консультацию) врача-онколога;</a:t>
            </a:r>
          </a:p>
          <a:p>
            <a:pPr algn="just">
              <a:lnSpc>
                <a:spcPct val="90000"/>
              </a:lnSpc>
            </a:pPr>
            <a:r>
              <a:rPr lang="ru-RU" sz="2100" i="1" smtClean="0"/>
              <a:t>б) 250 рублей - медицинскому работнику, направившему пациента на осмотр (консультацию) врача-онколога;</a:t>
            </a:r>
          </a:p>
          <a:p>
            <a:pPr algn="just">
              <a:lnSpc>
                <a:spcPct val="90000"/>
              </a:lnSpc>
            </a:pPr>
            <a:r>
              <a:rPr lang="ru-RU" sz="2100" i="1" smtClean="0"/>
              <a:t>в) 250 рублей - медицинскому работнику, осуществившему своевременное установление диспансерного наблюдения за пациентом с онкологическим заболеванием</a:t>
            </a:r>
            <a:r>
              <a:rPr lang="ru-RU" sz="2100" smtClean="0"/>
              <a:t>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algn="ctr"/>
            <a:r>
              <a:rPr lang="ru-RU" sz="3800" smtClean="0"/>
              <a:t>Учет и отчетность МО</a:t>
            </a:r>
          </a:p>
        </p:txBody>
      </p:sp>
      <p:sp>
        <p:nvSpPr>
          <p:cNvPr id="19458" name="Rectangle 3"/>
          <p:cNvSpPr>
            <a:spLocks noGrp="1" noChangeArrowheads="1"/>
          </p:cNvSpPr>
          <p:nvPr>
            <p:ph type="body" idx="4294967295"/>
          </p:nvPr>
        </p:nvSpPr>
        <p:spPr/>
        <p:txBody>
          <a:bodyPr/>
          <a:lstStyle/>
          <a:p>
            <a:pPr algn="just">
              <a:lnSpc>
                <a:spcPct val="80000"/>
              </a:lnSpc>
            </a:pPr>
            <a:r>
              <a:rPr lang="ru-RU" sz="1500" smtClean="0"/>
              <a:t>медицинская организация ведет раздельный аналитический учет средств на осуществление денежных выплат;</a:t>
            </a:r>
          </a:p>
          <a:p>
            <a:pPr algn="just">
              <a:lnSpc>
                <a:spcPct val="80000"/>
              </a:lnSpc>
            </a:pPr>
            <a:r>
              <a:rPr lang="ru-RU" sz="1500" smtClean="0"/>
              <a:t>средства на осуществление денежных выплат, использованные медицинской организацией не по целевому назначению, подлежат возврату в бюджет ТФ ОМС РА в соответствии с бюджетным законодательством Российской Федерации;</a:t>
            </a:r>
          </a:p>
          <a:p>
            <a:pPr algn="just">
              <a:lnSpc>
                <a:spcPct val="80000"/>
              </a:lnSpc>
            </a:pPr>
            <a:r>
              <a:rPr lang="ru-RU" sz="1500" smtClean="0"/>
              <a:t>остатки средств на осуществление денежных выплат, не использованные медицинской организацией на 1 января очередного финансового года, используются в очередном финансовом году на те же цели;</a:t>
            </a:r>
          </a:p>
          <a:p>
            <a:pPr algn="just">
              <a:lnSpc>
                <a:spcPct val="80000"/>
              </a:lnSpc>
            </a:pPr>
            <a:r>
              <a:rPr lang="ru-RU" sz="1500" smtClean="0"/>
              <a:t>медицинская организация представляет отчет об осуществлении денежных выплат в соответствии с приказом Федерального фонда обязательного медицинского страхования от 29 января 2020 года № 23 «Об утверждении формы и порядка представления отчета об использовании средств иных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в Единой интегрированной системе сбора и обработки информации в системе обязательного медицинского страхования (ЕИССОИ) и на бумажном носителе с печатью и за подписью главного врача. Срок представления отчеты </a:t>
            </a:r>
            <a:r>
              <a:rPr lang="ru-RU" sz="1500" b="1" smtClean="0"/>
              <a:t>до 5 числа</a:t>
            </a:r>
            <a:r>
              <a:rPr lang="ru-RU" sz="1500" smtClean="0"/>
              <a:t> следующего за отчетным месяцем, а по итогу финансового года срок сдачи </a:t>
            </a:r>
            <a:r>
              <a:rPr lang="ru-RU" sz="1500" b="1" smtClean="0"/>
              <a:t>до 2</a:t>
            </a:r>
            <a:r>
              <a:rPr lang="en-US" sz="1500" b="1" smtClean="0"/>
              <a:t>0</a:t>
            </a:r>
            <a:r>
              <a:rPr lang="ru-RU" sz="1500" b="1" smtClean="0"/>
              <a:t> декабря</a:t>
            </a:r>
            <a:r>
              <a:rPr lang="ru-RU" sz="1500" smtClean="0"/>
              <a:t> текущего год.</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2700338" y="611188"/>
            <a:ext cx="6108700" cy="1057275"/>
          </a:xfrm>
        </p:spPr>
        <p:txBody>
          <a:bodyPr/>
          <a:lstStyle/>
          <a:p>
            <a:pPr eaLnBrk="1" hangingPunct="1"/>
            <a:r>
              <a:rPr lang="ru-RU" altLang="ru-RU" sz="2000" b="1" smtClean="0">
                <a:solidFill>
                  <a:srgbClr val="333399"/>
                </a:solidFill>
              </a:rPr>
              <a:t>Территориальный фонд обязательного</a:t>
            </a:r>
            <a:r>
              <a:rPr lang="en-US" altLang="ru-RU" sz="2000" b="1" smtClean="0">
                <a:solidFill>
                  <a:srgbClr val="333399"/>
                </a:solidFill>
              </a:rPr>
              <a:t/>
            </a:r>
            <a:br>
              <a:rPr lang="en-US" altLang="ru-RU" sz="2000" b="1" smtClean="0">
                <a:solidFill>
                  <a:srgbClr val="333399"/>
                </a:solidFill>
              </a:rPr>
            </a:br>
            <a:r>
              <a:rPr lang="ru-RU" altLang="ru-RU" sz="2000" b="1" smtClean="0">
                <a:solidFill>
                  <a:srgbClr val="333399"/>
                </a:solidFill>
              </a:rPr>
              <a:t>медицинского страхования</a:t>
            </a:r>
            <a:br>
              <a:rPr lang="ru-RU" altLang="ru-RU" sz="2000" b="1" smtClean="0">
                <a:solidFill>
                  <a:srgbClr val="333399"/>
                </a:solidFill>
              </a:rPr>
            </a:br>
            <a:r>
              <a:rPr lang="ru-RU" altLang="ru-RU" sz="2000" b="1" smtClean="0">
                <a:solidFill>
                  <a:srgbClr val="333399"/>
                </a:solidFill>
              </a:rPr>
              <a:t>Республики Алтай</a:t>
            </a:r>
          </a:p>
        </p:txBody>
      </p:sp>
      <p:sp>
        <p:nvSpPr>
          <p:cNvPr id="20482" name="Rectangle 3"/>
          <p:cNvSpPr>
            <a:spLocks noGrp="1" noChangeArrowheads="1"/>
          </p:cNvSpPr>
          <p:nvPr>
            <p:ph idx="1"/>
          </p:nvPr>
        </p:nvSpPr>
        <p:spPr>
          <a:xfrm>
            <a:off x="0" y="6165850"/>
            <a:ext cx="9144000" cy="692150"/>
          </a:xfrm>
        </p:spPr>
        <p:txBody>
          <a:bodyPr/>
          <a:lstStyle/>
          <a:p>
            <a:pPr marL="0" indent="0" algn="ctr" eaLnBrk="1" hangingPunct="1">
              <a:lnSpc>
                <a:spcPct val="90000"/>
              </a:lnSpc>
              <a:spcBef>
                <a:spcPct val="0"/>
              </a:spcBef>
              <a:buFont typeface="Wingdings" pitchFamily="2" charset="2"/>
              <a:buNone/>
            </a:pPr>
            <a:r>
              <a:rPr lang="ru-RU" altLang="ru-RU" sz="2000" b="1" smtClean="0">
                <a:solidFill>
                  <a:srgbClr val="333399"/>
                </a:solidFill>
              </a:rPr>
              <a:t>20</a:t>
            </a:r>
            <a:r>
              <a:rPr lang="en-US" altLang="ru-RU" sz="2000" b="1" smtClean="0">
                <a:solidFill>
                  <a:srgbClr val="333399"/>
                </a:solidFill>
              </a:rPr>
              <a:t>2</a:t>
            </a:r>
            <a:r>
              <a:rPr lang="ru-RU" altLang="ru-RU" sz="2000" b="1" smtClean="0">
                <a:solidFill>
                  <a:srgbClr val="333399"/>
                </a:solidFill>
              </a:rPr>
              <a:t>2 год</a:t>
            </a:r>
            <a:endParaRPr lang="en-US" altLang="ru-RU" sz="2000" b="1" smtClean="0">
              <a:solidFill>
                <a:srgbClr val="333399"/>
              </a:solidFill>
            </a:endParaRPr>
          </a:p>
          <a:p>
            <a:pPr marL="0" indent="0" algn="ctr" eaLnBrk="1" hangingPunct="1">
              <a:lnSpc>
                <a:spcPct val="90000"/>
              </a:lnSpc>
              <a:spcBef>
                <a:spcPct val="0"/>
              </a:spcBef>
              <a:buFont typeface="Wingdings" pitchFamily="2" charset="2"/>
              <a:buNone/>
            </a:pPr>
            <a:r>
              <a:rPr lang="ru-RU" altLang="ru-RU" sz="2000" b="1" smtClean="0">
                <a:solidFill>
                  <a:srgbClr val="333399"/>
                </a:solidFill>
              </a:rPr>
              <a:t>г. Горно-Алтайск</a:t>
            </a:r>
          </a:p>
        </p:txBody>
      </p:sp>
      <p:sp>
        <p:nvSpPr>
          <p:cNvPr id="20483" name="Text Box 5"/>
          <p:cNvSpPr txBox="1">
            <a:spLocks noChangeArrowheads="1"/>
          </p:cNvSpPr>
          <p:nvPr/>
        </p:nvSpPr>
        <p:spPr bwMode="auto">
          <a:xfrm>
            <a:off x="0" y="2420938"/>
            <a:ext cx="9144000" cy="1731962"/>
          </a:xfrm>
          <a:prstGeom prst="rect">
            <a:avLst/>
          </a:prstGeom>
          <a:noFill/>
          <a:ln w="9525">
            <a:noFill/>
            <a:miter lim="800000"/>
            <a:headEnd/>
            <a:tailEnd/>
          </a:ln>
        </p:spPr>
        <p:txBody>
          <a:bodyPr anchor="ctr"/>
          <a:lstStyle/>
          <a:p>
            <a:pPr algn="ctr" eaLnBrk="0" hangingPunct="0"/>
            <a:r>
              <a:rPr lang="ru-RU" altLang="ru-RU" sz="2800" b="1">
                <a:solidFill>
                  <a:srgbClr val="333399"/>
                </a:solidFill>
                <a:latin typeface="Garamond" pitchFamily="18" charset="0"/>
              </a:rPr>
              <a:t>СПАСИБО ЗА ВНИМАНИЕ!</a:t>
            </a:r>
          </a:p>
        </p:txBody>
      </p:sp>
      <p:sp>
        <p:nvSpPr>
          <p:cNvPr id="20484" name="Text Box 6"/>
          <p:cNvSpPr txBox="1">
            <a:spLocks noChangeArrowheads="1"/>
          </p:cNvSpPr>
          <p:nvPr/>
        </p:nvSpPr>
        <p:spPr bwMode="auto">
          <a:xfrm>
            <a:off x="539750" y="4716463"/>
            <a:ext cx="8064500" cy="80962"/>
          </a:xfrm>
          <a:prstGeom prst="rect">
            <a:avLst/>
          </a:prstGeom>
          <a:noFill/>
          <a:ln w="9525">
            <a:noFill/>
            <a:miter lim="800000"/>
            <a:headEnd/>
            <a:tailEnd/>
          </a:ln>
        </p:spPr>
        <p:txBody>
          <a:bodyPr/>
          <a:lstStyle/>
          <a:p>
            <a:pPr algn="r"/>
            <a:endParaRPr lang="ru-RU" altLang="ru-RU" sz="2000" b="1">
              <a:solidFill>
                <a:srgbClr val="333399"/>
              </a:solidFill>
              <a:latin typeface="Times New Roman" pitchFamily="18" charset="0"/>
            </a:endParaRPr>
          </a:p>
          <a:p>
            <a:pPr algn="r"/>
            <a:r>
              <a:rPr lang="ru-RU" altLang="ru-RU" sz="2000" b="1">
                <a:solidFill>
                  <a:srgbClr val="333399"/>
                </a:solidFill>
                <a:latin typeface="Times New Roman" pitchFamily="18" charset="0"/>
              </a:rPr>
              <a:t>Тел.(</a:t>
            </a:r>
            <a:r>
              <a:rPr lang="en-US" altLang="ru-RU" sz="2000" b="1">
                <a:solidFill>
                  <a:srgbClr val="333399"/>
                </a:solidFill>
                <a:latin typeface="Times New Roman" pitchFamily="18" charset="0"/>
              </a:rPr>
              <a:t>38822</a:t>
            </a:r>
            <a:r>
              <a:rPr lang="ru-RU" altLang="ru-RU" sz="2000" b="1">
                <a:solidFill>
                  <a:srgbClr val="333399"/>
                </a:solidFill>
                <a:latin typeface="Times New Roman" pitchFamily="18" charset="0"/>
              </a:rPr>
              <a:t>) 4 98 46</a:t>
            </a:r>
          </a:p>
        </p:txBody>
      </p:sp>
      <p:pic>
        <p:nvPicPr>
          <p:cNvPr id="20485" name="Picture 7" descr="C:\Documents and Settings\Admin\Мои документы\Презентации\13-02-2012\Безимени-1.tif"/>
          <p:cNvPicPr>
            <a:picLocks noChangeAspect="1" noChangeArrowheads="1"/>
          </p:cNvPicPr>
          <p:nvPr/>
        </p:nvPicPr>
        <p:blipFill>
          <a:blip r:embed="rId2"/>
          <a:srcRect/>
          <a:stretch>
            <a:fillRect/>
          </a:stretch>
        </p:blipFill>
        <p:spPr bwMode="auto">
          <a:xfrm>
            <a:off x="412750" y="304800"/>
            <a:ext cx="1949450" cy="1676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Кра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29062</TotalTime>
  <Words>535</Words>
  <Application>Microsoft Office PowerPoint</Application>
  <PresentationFormat>Экран (4:3)</PresentationFormat>
  <Paragraphs>32</Paragraphs>
  <Slides>6</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12</vt:i4>
      </vt:variant>
      <vt:variant>
        <vt:lpstr>Заголовки слайдов</vt:lpstr>
      </vt:variant>
      <vt:variant>
        <vt:i4>6</vt:i4>
      </vt:variant>
    </vt:vector>
  </HeadingPairs>
  <TitlesOfParts>
    <vt:vector size="22" baseType="lpstr">
      <vt:lpstr>Arial</vt:lpstr>
      <vt:lpstr>Times New Roman</vt:lpstr>
      <vt:lpstr>Wingdings</vt:lpstr>
      <vt:lpstr>Garamond</vt:lpstr>
      <vt:lpstr>Край</vt:lpstr>
      <vt:lpstr>Край</vt:lpstr>
      <vt:lpstr>Край</vt:lpstr>
      <vt:lpstr>Край</vt:lpstr>
      <vt:lpstr>Край</vt:lpstr>
      <vt:lpstr>Край</vt:lpstr>
      <vt:lpstr>Край</vt:lpstr>
      <vt:lpstr>Край</vt:lpstr>
      <vt:lpstr>Край</vt:lpstr>
      <vt:lpstr>Край</vt:lpstr>
      <vt:lpstr>Край</vt:lpstr>
      <vt:lpstr>Край</vt:lpstr>
      <vt:lpstr>Территориальный фонд обязательного медицинского страхования Республики Алтай</vt:lpstr>
      <vt:lpstr>Нормативные документы</vt:lpstr>
      <vt:lpstr>Порядок и условия осуществления денежных выплат </vt:lpstr>
      <vt:lpstr>Денежные выплаты в размере 1 тыс. рублей за каждый случай впервые выявленного онкологического заболевания, диагноз которого подтвержден результатами соответствующих диагностических инструментальных и (или) лабораторных исследований</vt:lpstr>
      <vt:lpstr>Учет и отчетность МО</vt:lpstr>
      <vt:lpstr>Территориальный фонд обязательного медицинского страхования Республики Алтай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Evgeny</dc:creator>
  <cp:lastModifiedBy>ebolotova</cp:lastModifiedBy>
  <cp:revision>1257</cp:revision>
  <cp:lastPrinted>2021-11-30T08:29:07Z</cp:lastPrinted>
  <dcterms:created xsi:type="dcterms:W3CDTF">1601-01-01T00:00:00Z</dcterms:created>
  <dcterms:modified xsi:type="dcterms:W3CDTF">2022-04-14T09:52:07Z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