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8" r:id="rId1"/>
  </p:sldMasterIdLst>
  <p:notesMasterIdLst>
    <p:notesMasterId r:id="rId8"/>
  </p:notesMasterIdLst>
  <p:handoutMasterIdLst>
    <p:handoutMasterId r:id="rId9"/>
  </p:handoutMasterIdLst>
  <p:sldIdLst>
    <p:sldId id="508" r:id="rId2"/>
    <p:sldId id="541" r:id="rId3"/>
    <p:sldId id="542" r:id="rId4"/>
    <p:sldId id="543" r:id="rId5"/>
    <p:sldId id="544" r:id="rId6"/>
    <p:sldId id="471" r:id="rId7"/>
  </p:sldIdLst>
  <p:sldSz cx="9144000" cy="6858000" type="screen4x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FF6699"/>
    <a:srgbClr val="FF7C80"/>
    <a:srgbClr val="6600FF"/>
    <a:srgbClr val="CCFFCC"/>
    <a:srgbClr val="9BBB59"/>
    <a:srgbClr val="F698DB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2" autoAdjust="0"/>
    <p:restoredTop sz="95397" autoAdjust="0"/>
  </p:normalViewPr>
  <p:slideViewPr>
    <p:cSldViewPr>
      <p:cViewPr varScale="1">
        <p:scale>
          <a:sx n="116" d="100"/>
          <a:sy n="116" d="100"/>
        </p:scale>
        <p:origin x="-1482" y="-90"/>
      </p:cViewPr>
      <p:guideLst>
        <p:guide orient="horz" pos="2160"/>
        <p:guide orient="horz" pos="22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51162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B47B3FA-0F1E-4ECA-9EC3-BB9AD09394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8300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51162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ACD28A1-A842-45E9-A479-E447D455A1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0" hangingPunct="0">
              <a:defRPr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0" hangingPunct="0">
              <a:defRPr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1A95-856A-4906-AA9C-D51BC57895B5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3A16-C166-4CE3-80E3-A2F87897E7A0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8A44F-F3F7-4FB1-8F53-631E15C1DDAE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3C390-0B7A-4B8A-9910-E1EFA9E798A3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911AC-D839-40C4-A3B9-C26A6CCE4E2D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1DA3A-4B52-4657-BC84-C41999237B2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848B4-F6B5-4407-952A-974976B6FEE5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4747-0420-4252-98BB-BE49B474D1F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C8417-2B4F-44DD-B67A-D6DC5F55C5CF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AA96-1DDC-43CD-9E15-898836FB1B7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30C3-46C4-49DB-8C58-EC8496899843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0173-8F58-4DFB-9007-5C7F2A1E6463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2AFFB-7EC0-480A-A5AB-45AFA5A0711F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BDB7-AF64-4036-A7BE-1B5A3CABF97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B7D18-B81E-4291-83D4-3EA2824DF20D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937C-9D0F-4034-9B27-E23F9807013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246A-19C8-4A00-B6DA-EF9F0390C28A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40F53-18FA-412A-8E48-0490EE3674B3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E06FB-DF5F-4352-B519-CA3DF2D3179B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0351-E760-43D7-B164-D568F232D3A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82C5-6E50-4E31-A25C-85A10A0AA283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78D6-2BE8-44A6-A604-EBFB46971F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A931DD89-6063-4057-B599-41C8FF975A19}" type="datetime1">
              <a:rPr lang="ru-RU"/>
              <a:pPr>
                <a:defRPr/>
              </a:pPr>
              <a:t>14.04.2022</a:t>
            </a:fld>
            <a:endParaRPr lang="ru-RU" altLang="en-US" dirty="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prstClr val="black"/>
                </a:solidFill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9DB74261-1DCE-49F0-94D0-63FEFACC6993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0" hangingPunct="0">
              <a:defRPr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eaLnBrk="0" hangingPunct="0">
              <a:defRPr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579438"/>
            <a:ext cx="6108700" cy="1057275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smtClean="0">
                <a:solidFill>
                  <a:srgbClr val="0070C0"/>
                </a:solidFill>
              </a:rPr>
              <a:t/>
            </a:r>
            <a:br>
              <a:rPr lang="en-US" altLang="ru-RU" sz="1800" b="1" smtClean="0">
                <a:solidFill>
                  <a:srgbClr val="0070C0"/>
                </a:solidFill>
              </a:rPr>
            </a:br>
            <a:r>
              <a:rPr lang="ru-RU" altLang="ru-RU" sz="1800" b="1" smtClean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smtClean="0">
                <a:solidFill>
                  <a:srgbClr val="0070C0"/>
                </a:solidFill>
              </a:rPr>
            </a:br>
            <a:r>
              <a:rPr lang="ru-RU" altLang="ru-RU" sz="1800" b="1" smtClean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2060575"/>
            <a:ext cx="9144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800" b="1">
              <a:solidFill>
                <a:srgbClr val="333399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>
                <a:solidFill>
                  <a:srgbClr val="333399"/>
                </a:solidFill>
                <a:latin typeface="Times New Roman" pitchFamily="18" charset="0"/>
              </a:rPr>
              <a:t>О порядке финансирования расходов медицинских организаций на оплату труда врачей и среднего медицинского персонала  в 20</a:t>
            </a:r>
            <a:r>
              <a:rPr lang="en-US" altLang="ru-RU" sz="2800" b="1">
                <a:solidFill>
                  <a:srgbClr val="333399"/>
                </a:solidFill>
                <a:latin typeface="Times New Roman" pitchFamily="18" charset="0"/>
              </a:rPr>
              <a:t>2</a:t>
            </a:r>
            <a:r>
              <a:rPr lang="ru-RU" altLang="ru-RU" sz="2800" b="1">
                <a:solidFill>
                  <a:srgbClr val="333399"/>
                </a:solidFill>
                <a:latin typeface="Times New Roman" pitchFamily="18" charset="0"/>
              </a:rPr>
              <a:t>2 году</a:t>
            </a:r>
          </a:p>
          <a:p>
            <a:pPr algn="ctr"/>
            <a:r>
              <a:rPr lang="ru-RU" altLang="ru-RU" sz="2800" b="1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536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404813"/>
            <a:ext cx="18240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>
                <a:solidFill>
                  <a:srgbClr val="333399"/>
                </a:solidFill>
                <a:latin typeface="Garamond" pitchFamily="18" charset="0"/>
              </a:rPr>
              <a:t>20</a:t>
            </a:r>
            <a:r>
              <a:rPr lang="en-US" altLang="ru-RU" sz="2000" b="1">
                <a:solidFill>
                  <a:srgbClr val="333399"/>
                </a:solidFill>
                <a:latin typeface="Garamond" pitchFamily="18" charset="0"/>
              </a:rPr>
              <a:t>2</a:t>
            </a:r>
            <a:r>
              <a:rPr lang="ru-RU" altLang="ru-RU" sz="2000" b="1">
                <a:solidFill>
                  <a:srgbClr val="333399"/>
                </a:solidFill>
                <a:latin typeface="Garamond" pitchFamily="18" charset="0"/>
              </a:rPr>
              <a:t>2 год</a:t>
            </a:r>
            <a:endParaRPr lang="en-US" altLang="ru-RU" sz="2000" b="1">
              <a:solidFill>
                <a:srgbClr val="333399"/>
              </a:solidFill>
              <a:latin typeface="Garamond" pitchFamily="18" charset="0"/>
            </a:endParaRPr>
          </a:p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>
                <a:solidFill>
                  <a:srgbClr val="333399"/>
                </a:solidFill>
                <a:latin typeface="Garamond" pitchFamily="18" charset="0"/>
              </a:rPr>
              <a:t>г. Горно-Алтайск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771775" y="5157788"/>
            <a:ext cx="39290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>
                <a:solidFill>
                  <a:srgbClr val="0070C0"/>
                </a:solidFill>
                <a:latin typeface="Garamond" pitchFamily="18" charset="0"/>
              </a:rPr>
              <a:t>Елена Николаевна Болотова, начальник ФЭО</a:t>
            </a:r>
          </a:p>
          <a:p>
            <a:pPr algn="ctr"/>
            <a:endParaRPr lang="ru-RU" altLang="ru-RU" sz="2000" b="1">
              <a:solidFill>
                <a:srgbClr val="0070C0"/>
              </a:solidFill>
              <a:latin typeface="Garamond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229600" cy="5106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100" smtClean="0"/>
          </a:p>
          <a:p>
            <a:pPr algn="just">
              <a:lnSpc>
                <a:spcPct val="80000"/>
              </a:lnSpc>
            </a:pPr>
            <a:r>
              <a:rPr lang="ru-RU" sz="2100" smtClean="0"/>
              <a:t>Постановления Правительства Российской Федерации от 27 декабря 2019 г. № 1910 «Об утверждении Правил предоставления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персонала» (в ред. от 30.01.2021 г.) и приказа Министерства здравоохранения РФ от 22 февраля 2019 г. № 85н «Об утверждении порядка формирования, условий предоставления медицинским организациям, указанным в части 6.6 статьи 26 Федерального закона «Об обязательном медицинском страховании в Российской Федерации»</a:t>
            </a:r>
            <a:r>
              <a:rPr lang="ru-RU" sz="1300" smtClean="0"/>
              <a:t> </a:t>
            </a:r>
          </a:p>
          <a:p>
            <a:pPr algn="just">
              <a:lnSpc>
                <a:spcPct val="80000"/>
              </a:lnSpc>
            </a:pPr>
            <a:r>
              <a:rPr lang="ru-RU" sz="2100" smtClean="0"/>
              <a:t>Письмо Министерства здравоохранения Республики Алтай  от 03.03.2022 года № 1860</a:t>
            </a:r>
          </a:p>
        </p:txBody>
      </p:sp>
      <p:pic>
        <p:nvPicPr>
          <p:cNvPr id="16386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6237288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algn="ctr"/>
            <a:r>
              <a:rPr lang="ru-RU" sz="3000" smtClean="0"/>
              <a:t>Нормативные документы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000" smtClean="0"/>
              <a:t>Условия финансового обеспечения мероприятий</a:t>
            </a:r>
            <a:r>
              <a:rPr lang="ru-RU" sz="3800" smtClean="0"/>
              <a:t>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</a:pPr>
            <a:r>
              <a:rPr lang="ru-RU" sz="2100" smtClean="0"/>
              <a:t>наличия заключенного трехстороннего соглашения о предоставлении медицинским организациям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персонала;</a:t>
            </a:r>
          </a:p>
          <a:p>
            <a:pPr marL="571500" indent="-571500" algn="just">
              <a:lnSpc>
                <a:spcPct val="90000"/>
              </a:lnSpc>
            </a:pPr>
            <a:r>
              <a:rPr lang="ru-RU" sz="2100" smtClean="0"/>
              <a:t>предоставления медицинской организацией в Фонд до 5-го числа месяца, следующего за отчетным (за декабрь - до 20 декабря текущего финансового года), согласованной с Министерством здравоохранения Республики Алтай заявки на предоставление средств для софинансирования по форме, определенной Соглашением (в рублях с точностью до второго знака после запятой).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Порядок использования средств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900" smtClean="0"/>
              <a:t>средства для софинансирования предоставляются медицинским организациям с учетом расходов медицинской организации на предоставление медицинским работникам гарантий, установленных Трудовым кодексом Российской Федерации, а также расходов на уплату страховых взносов на обязательное пенсионное страхование, на обязательное социальное страхование на случай временной нетрудоспособности и в связи с материнством, на обязательное социальное страхование от несчастных случаев на производстве и профессиональных заболеваний, на обязательное медицинское страхование;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медицинская организация ведет раздельный аналитический учет предоставленных средств для софинансирования по доходам и расходам;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средства для софинансирования, использованные медицинской организацией не по целевому назначению, подлежат возврату в бюджет ТФ ОМС РА в соответствии с бюджетным законодательством Российской Федерации;</a:t>
            </a:r>
          </a:p>
          <a:p>
            <a:pPr algn="just">
              <a:lnSpc>
                <a:spcPct val="80000"/>
              </a:lnSpc>
            </a:pPr>
            <a:r>
              <a:rPr lang="ru-RU" sz="1900" smtClean="0"/>
              <a:t>остатки средств для софинансирования, не использованные по состоянию на 1 января очередного финансового года, перечисляются в доход бюджета Федерального фонда в соответствии с Бюджетным кодексом РФ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smtClean="0"/>
              <a:t>МО предоставляет документы в ТФОМС РА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8147050" cy="47180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500" smtClean="0"/>
              <a:t>диплом об окончании учебного заведения </a:t>
            </a:r>
            <a:r>
              <a:rPr lang="ru-RU" sz="1500" i="1" smtClean="0"/>
              <a:t>(единожды);</a:t>
            </a:r>
            <a:endParaRPr lang="ru-RU" sz="1500" smtClean="0"/>
          </a:p>
          <a:p>
            <a:pPr algn="just">
              <a:lnSpc>
                <a:spcPct val="80000"/>
              </a:lnSpc>
            </a:pPr>
            <a:r>
              <a:rPr lang="ru-RU" sz="1500" smtClean="0"/>
              <a:t>сертификат</a:t>
            </a:r>
            <a:r>
              <a:rPr lang="en-US" sz="1500" smtClean="0"/>
              <a:t> </a:t>
            </a:r>
            <a:r>
              <a:rPr lang="ru-RU" sz="1500" smtClean="0"/>
              <a:t>медицинского страхования </a:t>
            </a:r>
            <a:r>
              <a:rPr lang="ru-RU" sz="1500" i="1" smtClean="0"/>
              <a:t>(единожды);</a:t>
            </a:r>
            <a:endParaRPr lang="ru-RU" sz="1500" smtClean="0"/>
          </a:p>
          <a:p>
            <a:pPr algn="just">
              <a:lnSpc>
                <a:spcPct val="80000"/>
              </a:lnSpc>
            </a:pPr>
            <a:r>
              <a:rPr lang="ru-RU" sz="1500" smtClean="0"/>
              <a:t>приказ о приеме на работу </a:t>
            </a:r>
            <a:r>
              <a:rPr lang="ru-RU" sz="1500" i="1" smtClean="0"/>
              <a:t>(единожды);</a:t>
            </a:r>
            <a:endParaRPr lang="ru-RU" sz="1500" smtClean="0"/>
          </a:p>
          <a:p>
            <a:pPr algn="just">
              <a:lnSpc>
                <a:spcPct val="80000"/>
              </a:lnSpc>
            </a:pPr>
            <a:r>
              <a:rPr lang="ru-RU" sz="1500" smtClean="0"/>
              <a:t>трудовой договор </a:t>
            </a:r>
            <a:r>
              <a:rPr lang="ru-RU" sz="1500" i="1" smtClean="0"/>
              <a:t>(единожды);</a:t>
            </a:r>
            <a:endParaRPr lang="ru-RU" sz="1500" smtClean="0"/>
          </a:p>
          <a:p>
            <a:pPr algn="just">
              <a:lnSpc>
                <a:spcPct val="80000"/>
              </a:lnSpc>
            </a:pPr>
            <a:r>
              <a:rPr lang="ru-RU" sz="1500" smtClean="0"/>
              <a:t>платежно – расчетную ведомость </a:t>
            </a:r>
            <a:r>
              <a:rPr lang="ru-RU" sz="1500" i="1" smtClean="0"/>
              <a:t>(ежемесячно в рублях с точностью до второго знака после запятой);</a:t>
            </a:r>
            <a:r>
              <a:rPr lang="ru-RU" sz="1500" smtClean="0"/>
              <a:t> </a:t>
            </a:r>
          </a:p>
          <a:p>
            <a:pPr algn="just">
              <a:lnSpc>
                <a:spcPct val="80000"/>
              </a:lnSpc>
            </a:pPr>
            <a:r>
              <a:rPr lang="ru-RU" sz="1500" smtClean="0"/>
              <a:t>лицевой счет сотрудника (расчетный лист) </a:t>
            </a:r>
            <a:r>
              <a:rPr lang="ru-RU" sz="1500" i="1" smtClean="0"/>
              <a:t>(ежемесячно в рублях с точностью до второго знака после запятой);</a:t>
            </a:r>
            <a:endParaRPr lang="ru-RU" sz="1500" smtClean="0"/>
          </a:p>
          <a:p>
            <a:pPr algn="just">
              <a:lnSpc>
                <a:spcPct val="80000"/>
              </a:lnSpc>
            </a:pPr>
            <a:r>
              <a:rPr lang="ru-RU" sz="1500" smtClean="0"/>
              <a:t>табель учета рабочего времени </a:t>
            </a:r>
            <a:r>
              <a:rPr lang="ru-RU" sz="1500" i="1" smtClean="0"/>
              <a:t>(ежемесячно).</a:t>
            </a:r>
            <a:endParaRPr lang="ru-RU" sz="1500" smtClean="0"/>
          </a:p>
          <a:p>
            <a:pPr algn="just">
              <a:lnSpc>
                <a:spcPct val="80000"/>
              </a:lnSpc>
            </a:pPr>
            <a:r>
              <a:rPr lang="ru-RU" sz="1500" smtClean="0"/>
              <a:t>Медицинская организация представляет отчет об использовании средств в соответствии с приказом Федерального фонда обязательного медицинского страхования от 4 февраля 2020 года № 24 «Об утверждении формы и порядка представления отчета об использовании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государственной системы здравоохранения и муниципальной системы здравоохранения, оказывающих первичную медико-санитарную помощь в соответствии с территориальными программами обязательного медицинского страхования, на оплату труда врачей и среднего медицинского персонала» в Единой интегрированной системе сбора и обработки информации в системе обязательного медицинского страхования (ЕИССОИ) и на бумажном носителе с печатью и за подписью главного врача. Срок представления отчеты до 5 числа следующего за отчетным месяцем, а по итогу финансового года срок сдачи до 2</a:t>
            </a:r>
            <a:r>
              <a:rPr lang="en-US" sz="1500" smtClean="0"/>
              <a:t>0</a:t>
            </a:r>
            <a:r>
              <a:rPr lang="ru-RU" sz="1500" smtClean="0"/>
              <a:t> декабря текущего год.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611188"/>
            <a:ext cx="6108700" cy="10572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smtClean="0">
                <a:solidFill>
                  <a:srgbClr val="333399"/>
                </a:solidFill>
              </a:rPr>
              <a:t/>
            </a:r>
            <a:br>
              <a:rPr lang="en-US" altLang="ru-RU" sz="2000" b="1" smtClean="0">
                <a:solidFill>
                  <a:srgbClr val="333399"/>
                </a:solidFill>
              </a:rPr>
            </a:br>
            <a:r>
              <a:rPr lang="ru-RU" altLang="ru-RU" sz="2000" b="1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smtClean="0">
                <a:solidFill>
                  <a:srgbClr val="333399"/>
                </a:solidFill>
              </a:rPr>
            </a:br>
            <a:r>
              <a:rPr lang="ru-RU" altLang="ru-RU" sz="2000" b="1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0" y="6165850"/>
            <a:ext cx="9144000" cy="6921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333399"/>
                </a:solidFill>
              </a:rPr>
              <a:t>2022 год</a:t>
            </a:r>
            <a:endParaRPr lang="en-US" altLang="ru-RU" sz="2000" b="1" smtClean="0">
              <a:solidFill>
                <a:srgbClr val="333399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333399"/>
                </a:solidFill>
              </a:rPr>
              <a:t>г. Горно-Алтайск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0" y="2420938"/>
            <a:ext cx="91440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2800" b="1">
                <a:solidFill>
                  <a:srgbClr val="333399"/>
                </a:solidFill>
                <a:latin typeface="Garamond" pitchFamily="18" charset="0"/>
              </a:rPr>
              <a:t>СПАСИБО ЗА ВНИМАНИЕ!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539750" y="4716463"/>
            <a:ext cx="8064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altLang="ru-RU" sz="2000" b="1">
              <a:solidFill>
                <a:srgbClr val="333399"/>
              </a:solidFill>
              <a:latin typeface="Times New Roman" pitchFamily="18" charset="0"/>
            </a:endParaRPr>
          </a:p>
          <a:p>
            <a:pPr algn="r"/>
            <a:r>
              <a:rPr lang="ru-RU" altLang="ru-RU" sz="2000" b="1">
                <a:solidFill>
                  <a:srgbClr val="333399"/>
                </a:solidFill>
                <a:latin typeface="Times New Roman" pitchFamily="18" charset="0"/>
              </a:rPr>
              <a:t>Тел.(</a:t>
            </a:r>
            <a:r>
              <a:rPr lang="en-US" altLang="ru-RU" sz="2000" b="1">
                <a:solidFill>
                  <a:srgbClr val="333399"/>
                </a:solidFill>
                <a:latin typeface="Times New Roman" pitchFamily="18" charset="0"/>
              </a:rPr>
              <a:t>38822</a:t>
            </a:r>
            <a:r>
              <a:rPr lang="ru-RU" altLang="ru-RU" sz="2000" b="1">
                <a:solidFill>
                  <a:srgbClr val="333399"/>
                </a:solidFill>
                <a:latin typeface="Times New Roman" pitchFamily="18" charset="0"/>
              </a:rPr>
              <a:t>) 4 98 46</a:t>
            </a:r>
          </a:p>
        </p:txBody>
      </p:sp>
      <p:pic>
        <p:nvPicPr>
          <p:cNvPr id="20485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29067</TotalTime>
  <Words>533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6</vt:i4>
      </vt:variant>
    </vt:vector>
  </HeadingPairs>
  <TitlesOfParts>
    <vt:vector size="22" baseType="lpstr">
      <vt:lpstr>Arial</vt:lpstr>
      <vt:lpstr>Times New Roman</vt:lpstr>
      <vt:lpstr>Wingdings</vt:lpstr>
      <vt:lpstr>Garamond</vt:lpstr>
      <vt:lpstr>Край</vt:lpstr>
      <vt:lpstr>Край</vt:lpstr>
      <vt:lpstr>Край</vt:lpstr>
      <vt:lpstr>Край</vt:lpstr>
      <vt:lpstr>Край</vt:lpstr>
      <vt:lpstr>Край</vt:lpstr>
      <vt:lpstr>Край</vt:lpstr>
      <vt:lpstr>Край</vt:lpstr>
      <vt:lpstr>Край</vt:lpstr>
      <vt:lpstr>Край</vt:lpstr>
      <vt:lpstr>Край</vt:lpstr>
      <vt:lpstr>Край</vt:lpstr>
      <vt:lpstr>Территориальный фонд обязательного медицинского страхования Республики Алтай</vt:lpstr>
      <vt:lpstr>Нормативные документы</vt:lpstr>
      <vt:lpstr>Условия финансового обеспечения мероприятий </vt:lpstr>
      <vt:lpstr>Порядок использования средств</vt:lpstr>
      <vt:lpstr>МО предоставляет документы в ТФОМС РА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ebolotova</cp:lastModifiedBy>
  <cp:revision>1258</cp:revision>
  <cp:lastPrinted>2021-11-30T08:29:07Z</cp:lastPrinted>
  <dcterms:created xsi:type="dcterms:W3CDTF">1601-01-01T00:00:00Z</dcterms:created>
  <dcterms:modified xsi:type="dcterms:W3CDTF">2022-04-14T09:52:51Z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