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5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5" r:id="rId9"/>
    <p:sldId id="266" r:id="rId10"/>
    <p:sldId id="267" r:id="rId11"/>
  </p:sldIdLst>
  <p:sldSz cx="12192000" cy="6858000"/>
  <p:notesSz cx="6810375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99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8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1535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29148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11836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9748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611926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3605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543381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629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37655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8116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2587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39507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8108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90496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2797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36458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9A77F-7C16-4A23-8C4D-CC159B0689A8}" type="datetimeFigureOut">
              <a:rPr lang="ru-RU" smtClean="0"/>
              <a:t>14.04.2022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E95DC7D-C526-49DB-A200-B89B945307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0466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9" r:id="rId1"/>
    <p:sldLayoutId id="2147483960" r:id="rId2"/>
    <p:sldLayoutId id="2147483961" r:id="rId3"/>
    <p:sldLayoutId id="2147483962" r:id="rId4"/>
    <p:sldLayoutId id="2147483963" r:id="rId5"/>
    <p:sldLayoutId id="2147483964" r:id="rId6"/>
    <p:sldLayoutId id="2147483965" r:id="rId7"/>
    <p:sldLayoutId id="2147483966" r:id="rId8"/>
    <p:sldLayoutId id="2147483967" r:id="rId9"/>
    <p:sldLayoutId id="2147483968" r:id="rId10"/>
    <p:sldLayoutId id="2147483969" r:id="rId11"/>
    <p:sldLayoutId id="2147483970" r:id="rId12"/>
    <p:sldLayoutId id="2147483971" r:id="rId13"/>
    <p:sldLayoutId id="2147483972" r:id="rId14"/>
    <p:sldLayoutId id="2147483973" r:id="rId15"/>
    <p:sldLayoutId id="214748397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59244" y="659028"/>
            <a:ext cx="9144000" cy="31310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подходы к оплате медицинской помощи, установленные Тарифным соглашением на оплату медицинской помощи по обязательному медицинскому страхованию на территории Республики </a:t>
            </a:r>
            <a:r>
              <a:rPr lang="ru-RU" sz="36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3600" dirty="0" smtClean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лтай на 2022 год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577324"/>
            <a:ext cx="9144000" cy="1655762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директора  по экономическим вопросам ТФОМС РА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О.Ю.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Носкова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15 апреля  2022 года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0780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72966" y="2702010"/>
            <a:ext cx="8596668" cy="1147805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Спасибо за внимание!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65140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9010" y="156518"/>
            <a:ext cx="10386082" cy="757882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амбулаторной медицинской помощи</a:t>
            </a: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38865179"/>
              </p:ext>
            </p:extLst>
          </p:nvPr>
        </p:nvGraphicFramePr>
        <p:xfrm>
          <a:off x="389010" y="815546"/>
          <a:ext cx="11440438" cy="5527589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3817817"/>
                <a:gridCol w="5024585"/>
                <a:gridCol w="2598036"/>
              </a:tblGrid>
              <a:tr h="5527589">
                <a:tc>
                  <a:txBody>
                    <a:bodyPr/>
                    <a:lstStyle/>
                    <a:p>
                      <a:pPr marL="342900" indent="-342900" algn="ctr">
                        <a:buAutoNum type="arabicParenR"/>
                      </a:pP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 </a:t>
                      </a:r>
                      <a:r>
                        <a:rPr lang="ru-RU" sz="1600" b="1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подушевому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нормативу финансирования на прикрепившихся лиц </a:t>
                      </a:r>
                    </a:p>
                    <a:p>
                      <a:pPr marL="0" indent="0" algn="ctr">
                        <a:buNone/>
                      </a:pP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(за исключением расходов на проведение КТ,  МРТ, УЗИ сердечно-сосудистой системы, эндоскопических диагностических исследований, МГИ и патологоанатомических исследований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биопсийного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(операционного) материала с целью диагностики онкологических заболеваний и подбора противоопухолевой лекарственной терапии, тестирования на выявление новой коронавирусной инфекции (COVID-19), углубленной диспансеризации, а также средств на финансовое обеспечение ФАП) </a:t>
                      </a:r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учетом показателей результативности деятельности медицинской организации 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(включая показатели объема медицинской помощи), в том числе с включением расходов на медицинскую помощь, оказываемую в иных медицинских организациях и оплачиваемую за единицу объема медицинской помощи.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2)	за единицу объема медицинской помощи - за медицинскую услугу, посещение, обращение (законченный случай) при оплате: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медицинской помощи, оказанной застрахованным лицам за пределами субъекта Российской Федерации, на территории которого выдан полис обязательного медицинского страхования;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медицинской помощи, оказанной в медицинских организациях, не имеющих прикрепившихся лиц;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медицинской помощи, оказанной медицинской организацией (в том числе по направлениям, выданным иной медицинской организацией), источником финансового обеспечения которой являются средства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подушевого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норматива финансирования на прикрепившихся лиц, получаемые иной медицинской организацией;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отдельных диагностических (лабораторных) исследований КТ, МРТ,  УЗИ сердечно-сосудистой системы, эндоскопических диагностических исследований,  МГИ и патологоанатомических исследований </a:t>
                      </a:r>
                      <a:r>
                        <a:rPr lang="ru-RU" sz="1400" b="0" dirty="0" err="1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биопсийного</a:t>
                      </a:r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(операционного) материала, тестирования на выявление новой коронавирусной инфекции (COVID-19);</a:t>
                      </a:r>
                    </a:p>
                    <a:p>
                      <a:pPr algn="just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- углубленной диспансеризации.</a:t>
                      </a:r>
                    </a:p>
                    <a:p>
                      <a:pPr algn="just"/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) по нормативу финансирования структурного подразделения медицинской организации</a:t>
                      </a:r>
                    </a:p>
                    <a:p>
                      <a:pPr algn="ctr"/>
                      <a:r>
                        <a:rPr lang="ru-RU" sz="1400" b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(оплата медицинской помощи, оказываемой  ФАП)</a:t>
                      </a:r>
                      <a:endParaRPr lang="ru-RU" sz="1400" b="0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42685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221382"/>
            <a:ext cx="11017361" cy="1145406"/>
          </a:xfrm>
        </p:spPr>
        <p:txBody>
          <a:bodyPr>
            <a:no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медицинских организации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Республики Алтай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введены новые показатели результативности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87395" y="1366838"/>
            <a:ext cx="10000908" cy="5062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238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5616" y="98854"/>
            <a:ext cx="10575552" cy="1194487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медицинских организации Республики Алтай введены новые показатели результативности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8654" y="1293341"/>
            <a:ext cx="9949476" cy="50497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072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1"/>
            <a:ext cx="10559076" cy="38717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специализированной медицинской помощи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200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94041" y="803190"/>
            <a:ext cx="10377843" cy="1021491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ОПЛАТЕ МЕДИЦИНСКОЙ ПОМОЩИ, </a:t>
            </a:r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ОКАЗАННОЙ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КРУГЛОСУТОЧНОГО СТАЦИОНАРА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Методическими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рекомендациями установлен перечень из 66 КСГ, к которым не применяется коэффициент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уровня оказания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78709" y="1705234"/>
            <a:ext cx="5600815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№ КСГ	Наименование КСГ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st01.001	Беременность без патологии, дородовая госпитализация в отделение сестринского ухода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st02.002	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Беременность, 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закончившаясяабортивнымисходом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st02.006	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Послеродовойсепсис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st02.012	Операции на женских половых органах (уровень 3)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st03.002	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Ангионевротическийотек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анафилактическийшок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st04.001	Язва желудка и двенадцатиперстной кишки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st09.003	Операции на мужских половых органах, дети (уровень 3)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st09.004	Операции на мужских половых органах, дети (уровень 4)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st09.008	Операции на почке и мочевыделительной системе, дети (уровень 4)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st09.009	Операции на почке и мочевыделительной системе, дети (уровень 5)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st09.010	Операции на почке и мочевыделительной системе, дети (уровень 6)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st10.003	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Аппендэктомия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дети(уровень1)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st10.005	Операции по поводу грыж, дети (уровень 1)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st14.001	Операции на кишечнике и анальной области (уровень 1)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st15.005	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Эпилепсия, судороги(уровень1)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st15.008	Неврологические заболевания, лечение с применением 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ботулотоксина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(уровень 1)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st15.009	Неврологические заболевания, лечение с применением 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ботулотоксина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(уровень 2)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st16.003	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Дорсопатии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спондилопатии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остеопатии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st16.005	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Сотрясениеголовногомозга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st16.010	Операции на периферической нервной системе (уровень 2)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st16.011	Операции на периферической нервной системе (уровень 3)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st20.008	Операции на органе слуха, придаточных пазухах носа и верхних дыхательных путях (уровень 4)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st20.009	Операции на органе слуха, придаточных пазухах носа и верхних дыхательных путях (уровень 5)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st20.010	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Заменаречевогопроцессора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st21.004	Операции на органе зрения (уровень 4)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st21.005	Операции на органе зрения (уровень 5)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st21.006	Операции на органе зрения (уровень 6)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st27.001	Болезни пищевода, гастрит, дуоденит, другие болезни желудка и двенадцатиперстной кишки	</a:t>
            </a:r>
          </a:p>
          <a:p>
            <a:r>
              <a:rPr lang="en-US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st27.003	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Болезнижелчногопузыря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st27.005	Гипертоническая болезнь в стадии обострения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st27.006	Стенокардия (кроме нестабильной), хроническая ишемическая болезнь сердца (уровень 1)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st27.010	Бронхит </a:t>
            </a:r>
            <a:r>
              <a:rPr lang="ru-RU" sz="8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необструктивный</a:t>
            </a:r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симптомы и признаки, относящиеся к органам дыхания	</a:t>
            </a:r>
          </a:p>
          <a:p>
            <a:r>
              <a:rPr lang="ru-RU" sz="8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st28.004	Операции на нижних дыхательных путях и легочной ткани, органах средостения (уровень 3)	</a:t>
            </a:r>
            <a:endParaRPr lang="ru-RU" sz="8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717058" y="1824681"/>
            <a:ext cx="5865342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№ КСГ	Наименование КСГ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st28.005	Операции на нижних дыхательных путях и легочной ткани, органах средостения (уровень 4)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st29.002	Переломы шейки бедра и костей таза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st29.003	Переломы бедренной кости, другие травмы области бедра и тазобедренного сустава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st29.004	Переломы, вывихи, растяжения области грудной клетки, верхней конечности и стопы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st29.005	Переломы, вывихи, растяжения области колена и голени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st29.012	Операции на костно-мышечной системе и суставах (уровень 4)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st29.013	Операции на костно-мышечной системе и суставах (уровень 5)	</a:t>
            </a:r>
          </a:p>
          <a:p>
            <a:r>
              <a:rPr lang="en-US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st30.004	</a:t>
            </a:r>
            <a:r>
              <a:rPr lang="ru-RU" sz="9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Болезнипредстательнойжелезы</a:t>
            </a:r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st30.008	Операции на мужских половых органах, взрослые (уровень 3)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st30.009	Операции на мужских половых органах, взрослые (уровень 4)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st30.015	Операции на почке и мочевыделительной системе, взрослые (уровень 6)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st31.002	Операции на коже, подкожной клетчатке, придатках кожи (уровень 1)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st31.009	Операции на эндокринных железах кроме гипофиза (уровень 1)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st31.010	Операции на эндокринных железах кроме гипофиза (уровень 2)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st31.012	Артрозы, другие поражения суставов, болезни мягких тканей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st31.018	Открытые раны, поверхностные, другие и неуточненные травмы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st32.004	Операции на желчном пузыре и желчевыводящих путях (уровень 4)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st32.010	Операции на пищеводе, желудке, двенадцатиперстной кишке (уровень 3)	</a:t>
            </a:r>
          </a:p>
          <a:p>
            <a:r>
              <a:rPr lang="en-US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st32.011	</a:t>
            </a:r>
            <a:r>
              <a:rPr lang="ru-RU" sz="9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Аппендэктомия</a:t>
            </a:r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взрослые(уровень1)	</a:t>
            </a:r>
          </a:p>
          <a:p>
            <a:r>
              <a:rPr lang="en-US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st32.012	</a:t>
            </a:r>
            <a:r>
              <a:rPr lang="ru-RU" sz="9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Аппендэктомия</a:t>
            </a:r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, взрослые(уровень2)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st32.013	Операции по поводу грыж, взрослые (уровень 1)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st32.014	Операции по поводу грыж, взрослые (уровень 2)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st32.015	Операции по поводу грыж, взрослые (уровень 3)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st36.001	Комплексное лечение с применением препаратов иммуноглобулина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st36.007	Установка, замена, заправка помп для лекарственных препаратов	</a:t>
            </a:r>
          </a:p>
          <a:p>
            <a:r>
              <a:rPr lang="en-US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st36.009	</a:t>
            </a:r>
            <a:r>
              <a:rPr lang="ru-RU" sz="9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Реинфузияаутокрови</a:t>
            </a:r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en-US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st36.010	</a:t>
            </a:r>
            <a:r>
              <a:rPr lang="ru-RU" sz="9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Баллоннаявнутриаортальнаяконтрпульсация</a:t>
            </a:r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en-US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st36.011	</a:t>
            </a:r>
            <a:r>
              <a:rPr lang="ru-RU" sz="900" b="0" i="0" u="none" strike="noStrike" baseline="0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Экстракорпоральнаямембраннаяоксигенация</a:t>
            </a:r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st36.017	Лечение с применением ГИБП и СИ (уровень 1)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st36.018	Лечение с применением ГИБП и СИ (уровень 2)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st36.019	Лечение с применением ГИБП и СИ (уровень 3)	</a:t>
            </a:r>
          </a:p>
          <a:p>
            <a:r>
              <a:rPr lang="ru-RU" sz="9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st37.004	Медицинская реабилитация пациентов с заболеваниями центральной нервной системы (6 баллов по ШРМ)	</a:t>
            </a:r>
            <a:endParaRPr lang="ru-RU" sz="9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92329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470" y="181234"/>
            <a:ext cx="11401167" cy="1095632"/>
          </a:xfrm>
        </p:spPr>
        <p:txBody>
          <a:bodyPr>
            <a:noAutofit/>
          </a:bodyPr>
          <a:lstStyle/>
          <a:p>
            <a:pPr algn="ctr"/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ПЕРЕЧНЯ КЛИНИКО</a:t>
            </a:r>
            <a:b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СТАТИСТИЧЕСКИХ ГРУПП </a:t>
            </a: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КРУГЛОСУТОЧНОГО</a:t>
            </a:r>
            <a:b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СТАЦИОНАРА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63612" y="2041614"/>
            <a:ext cx="7496431" cy="2048873"/>
          </a:xfrm>
        </p:spPr>
        <p:txBody>
          <a:bodyPr>
            <a:normAutofit/>
          </a:bodyPr>
          <a:lstStyle/>
          <a:p>
            <a:pPr algn="ctr"/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 год</a:t>
            </a:r>
          </a:p>
          <a:p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Код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КСГ	Наименование КСГ	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КЗ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Тариф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для 2-го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уровня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руб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.	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st06.001	Редкие и тяжелые дерматозы	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1,72      46731,38   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</a:p>
          <a:p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st06.002	Среднетяжелые 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дерматозы     0,74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20105,36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st06.003	Легкие дерматозы	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		0,36</a:t>
            </a:r>
            <a:r>
              <a:rPr lang="ru-RU" sz="17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sz="17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9780,99</a:t>
            </a:r>
            <a:endParaRPr lang="ru-RU" sz="17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3612" y="1474574"/>
            <a:ext cx="118295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КСГ по профилю « </a:t>
            </a:r>
            <a:r>
              <a:rPr lang="ru-RU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дерматовенерология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» (выбор КСГ в зависимости от метода лечения)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70703" y="4290935"/>
            <a:ext cx="115741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2022 год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Код КСГ	Наименование КСГ			                                    КЗ	     Доля заработной платы и прочих расходов	    Тариф для 2-го 											</a:t>
            </a:r>
            <a:r>
              <a:rPr lang="ru-RU" sz="1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уровня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st06.004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терапии	                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0,32	                      97,47%	                              8 767,66  	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st06.005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терапии, </a:t>
            </a:r>
          </a:p>
          <a:p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	физиотерапии, </a:t>
            </a:r>
            <a:r>
              <a:rPr lang="ru-RU" sz="1400" b="0" i="0" u="none" strike="noStrike" baseline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плазмафереза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	                                                          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1,39	                      98,49%	                            38</a:t>
            </a:r>
            <a:r>
              <a:rPr lang="ru-RU" sz="1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041,48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	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st06.006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и системной терапии</a:t>
            </a:r>
            <a:r>
              <a:rPr lang="ru-RU" sz="1400" b="0" i="0" u="none" strike="noStrike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   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2,1	                      99,04%                                   57 437,67   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st06.007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терапии и фототерапии</a:t>
            </a:r>
            <a:r>
              <a:rPr lang="ru-RU" sz="1400" b="0" i="0" u="none" strike="noStrike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2,86	                      98,00%	                            78 314,93</a:t>
            </a:r>
          </a:p>
          <a:p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,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	</a:t>
            </a:r>
            <a:endParaRPr lang="ru-RU" sz="1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Стрелка вправо с вырезом 5"/>
          <p:cNvSpPr/>
          <p:nvPr/>
        </p:nvSpPr>
        <p:spPr>
          <a:xfrm>
            <a:off x="7916562" y="2710249"/>
            <a:ext cx="1696995" cy="420130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56965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8585" y="6120714"/>
            <a:ext cx="716692" cy="345988"/>
          </a:xfrm>
        </p:spPr>
        <p:txBody>
          <a:bodyPr>
            <a:normAutofit fontScale="90000"/>
          </a:bodyPr>
          <a:lstStyle/>
          <a:p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86031" y="609600"/>
            <a:ext cx="1135997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ПЕРЕЧНЯ КЛИНИКО СТАТИСТИЧЕСКИХ ГРУПП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УСЛОВИЯХ ДНЕВНОГО СТАЦИОНАРА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86031" y="1007096"/>
            <a:ext cx="112528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Изменение КСГ по профилю «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дерматовенерология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» (выбор КСГ в зависимости от метода лечения)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387178" y="2051391"/>
            <a:ext cx="651613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2021 год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Код КСГ	Наименование КСГ	КЗ	Тариф	</a:t>
            </a:r>
          </a:p>
          <a:p>
            <a:r>
              <a:rPr lang="ru-RU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ds06.001	Дерматозы	                1,54	18 784,87	</a:t>
            </a:r>
            <a:endParaRPr lang="ru-RU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Стрелка вправо с вырезом 7"/>
          <p:cNvSpPr/>
          <p:nvPr/>
        </p:nvSpPr>
        <p:spPr>
          <a:xfrm>
            <a:off x="6903308" y="2357274"/>
            <a:ext cx="1721708" cy="484632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387178" y="3523960"/>
            <a:ext cx="10396152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2022 год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Код КСГ	Наименование КСГ						КЗ	Доля	Тариф	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ds06.002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терапии			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0,35	97,44%	4</a:t>
            </a:r>
            <a:r>
              <a:rPr lang="ru-RU" sz="1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441,57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	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ds06.003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терапии,</a:t>
            </a:r>
          </a:p>
          <a:p>
            <a:r>
              <a:rPr lang="ru-RU" sz="1400" dirty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r>
              <a:rPr lang="ru-RU" sz="140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	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 физиотерапии, </a:t>
            </a:r>
            <a:r>
              <a:rPr lang="ru-RU" sz="1400" b="0" i="0" u="none" strike="noStrike" baseline="0" dirty="0" err="1" smtClean="0">
                <a:solidFill>
                  <a:srgbClr val="C00000"/>
                </a:solidFill>
                <a:latin typeface="Times New Roman" panose="02020603050405020304" pitchFamily="18" charset="0"/>
              </a:rPr>
              <a:t>плазмафереза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				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0,97	96,30%	12</a:t>
            </a:r>
            <a:r>
              <a:rPr lang="ru-RU" sz="1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325,04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	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ds06.004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и системной терапии		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0,97	98,27%	12</a:t>
            </a:r>
            <a:r>
              <a:rPr lang="ru-RU" sz="1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298,18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	</a:t>
            </a:r>
          </a:p>
          <a:p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ds06.005	Лечение дерматозов с применением </a:t>
            </a:r>
            <a:r>
              <a:rPr lang="ru-RU" sz="1400" b="0" i="0" u="none" strike="noStrike" baseline="0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наружной терапии и фототерапии		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1,95	98,20%	51</a:t>
            </a:r>
            <a:r>
              <a:rPr lang="ru-RU" sz="1400" b="0" i="0" u="none" strike="noStrike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648,99</a:t>
            </a:r>
            <a:r>
              <a:rPr lang="ru-RU" sz="1400" b="0" i="0" u="none" strike="noStrike" baseline="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	</a:t>
            </a:r>
            <a:endParaRPr lang="ru-RU" sz="1400" b="0" i="0" u="none" strike="noStrike" baseline="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19631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10946254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Изменение 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коэффициентов </a:t>
            </a:r>
            <a:r>
              <a:rPr lang="ru-RU" sz="3200" dirty="0" err="1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затратоемкости</a:t>
            </a:r>
            <a:r>
              <a:rPr lang="ru-RU" sz="3200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КСГ, связанных с экстракорпоральным оплодотворением и операциями на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органе зрения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3655" y="2155567"/>
            <a:ext cx="11318788" cy="3866292"/>
          </a:xfrm>
        </p:spPr>
        <p:txBody>
          <a:bodyPr>
            <a:normAutofit fontScale="92500" lnSpcReduction="20000"/>
          </a:bodyPr>
          <a:lstStyle/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Код КСГ	Наименование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КСГ     						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2021 г	2022 г	Прирост	</a:t>
            </a:r>
            <a:endParaRPr lang="ru-RU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										КЗ		КЗ		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ds02.008	Экстракорпоральное оплодотворение (уровень 1)			1,78		1,7	   	</a:t>
            </a:r>
            <a:r>
              <a:rPr lang="ru-RU" dirty="0" smtClean="0">
                <a:solidFill>
                  <a:srgbClr val="C00000"/>
                </a:solidFill>
                <a:latin typeface="Times New Roman" panose="02020603050405020304" pitchFamily="18" charset="0"/>
              </a:rPr>
              <a:t>98%	</a:t>
            </a: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ds02.009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Экстракорпоральное оплодотворение (уровень 2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	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5,63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5,38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98%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ds02.010	Экстракорпоральное оплодотворение (уровень 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	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9,39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8,96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98%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ds02.011	Экстракорпоральное оплодотворение (уровень 4)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10,33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9,86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98%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ds21.002	Операции на органе зрения (уровень 1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			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0,96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0,67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72%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ds21.003	Операции на органе зрения (уровень 2)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1,44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1,09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78%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ds21.004	Операции на органе зрения (уровень 3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)				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1,95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1,62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85%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ds21.005	Операции на органе зрения (уровень 4)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2,17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2,01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95%	</a:t>
            </a:r>
          </a:p>
          <a:p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ds21.006	Операции на органе зрения (уровень 5)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				3,84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3,5	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ru-RU" dirty="0">
                <a:solidFill>
                  <a:srgbClr val="C00000"/>
                </a:solidFill>
                <a:latin typeface="Times New Roman" panose="02020603050405020304" pitchFamily="18" charset="0"/>
              </a:rPr>
              <a:t>94%	</a:t>
            </a:r>
          </a:p>
          <a:p>
            <a:endParaRPr lang="ru-RU" dirty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7537622" y="2509794"/>
            <a:ext cx="8238" cy="351206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26171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5" y="321276"/>
            <a:ext cx="10962730" cy="1178010"/>
          </a:xfrm>
        </p:spPr>
        <p:txBody>
          <a:bodyPr>
            <a:normAutofit/>
          </a:bodyPr>
          <a:lstStyle/>
          <a:p>
            <a:pPr algn="ctr"/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медицинской помощи, связанной с</a:t>
            </a:r>
            <a:b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проведением диализа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77334" y="1598142"/>
            <a:ext cx="10781497" cy="2347782"/>
          </a:xfrm>
        </p:spPr>
        <p:txBody>
          <a:bodyPr>
            <a:noAutofit/>
          </a:bodyPr>
          <a:lstStyle/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 соответствии с Программой государственных гарантий способ оплаты медицинской помощи, оказанной в условиях круглосуточного и дневного стационара –за законченный случай лечения заболевания. 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Оплата за услугу не предусмотрена</a:t>
            </a:r>
          </a:p>
          <a:p>
            <a:pPr algn="ctr"/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</a:rPr>
              <a:t>Выделение КСГ, связанных с оказанием услуг диализа, со стоимостью, равной действующему тарифу на услугу диализа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Стрелка вниз 3"/>
          <p:cNvSpPr/>
          <p:nvPr/>
        </p:nvSpPr>
        <p:spPr>
          <a:xfrm>
            <a:off x="5527589" y="3830594"/>
            <a:ext cx="494270" cy="5848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85103" y="4679092"/>
            <a:ext cx="9473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Выделение КСГ, связанных с оказанием услуг диализа, со стоимостью, равной действующему тарифу на услугу диализа</a:t>
            </a:r>
          </a:p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Стоимость 1 КСГ = Стоимости 1 услуги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816574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283</TotalTime>
  <Words>376</Words>
  <Application>Microsoft Office PowerPoint</Application>
  <PresentationFormat>Широкоэкранный</PresentationFormat>
  <Paragraphs>133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5" baseType="lpstr">
      <vt:lpstr>Arial</vt:lpstr>
      <vt:lpstr>Times New Roman</vt:lpstr>
      <vt:lpstr>Trebuchet MS</vt:lpstr>
      <vt:lpstr>Wingdings 3</vt:lpstr>
      <vt:lpstr>Грань</vt:lpstr>
      <vt:lpstr>Основные подходы к оплате медицинской помощи, установленные Тарифным соглашением на оплату медицинской помощи по обязательному медицинскому страхованию на территории Республики Алтай на 2022 год </vt:lpstr>
      <vt:lpstr>Оплата амбулаторной медицинской помощи</vt:lpstr>
      <vt:lpstr>Для медицинских организации Республики Алтай введены новые показатели результативности</vt:lpstr>
      <vt:lpstr>Для медицинских организации Республики Алтай введены новые показатели результативности</vt:lpstr>
      <vt:lpstr>Оплата специализированной медицинской помощи </vt:lpstr>
      <vt:lpstr>ИЗМЕНЕНИЕ ПЕРЕЧНЯ КЛИНИКО СТАТИСТИЧЕСКИХ ГРУПП В УСЛОВИЯХ КРУГЛОСУТОЧНОГО СТАЦИОНАРА</vt:lpstr>
      <vt:lpstr>Презентация PowerPoint</vt:lpstr>
      <vt:lpstr>Изменение коэффициентов затратоемкости КСГ, связанных с экстракорпоральным оплодотворением и операциями на органе зрения</vt:lpstr>
      <vt:lpstr>Оплата медицинской помощи, связанной с проведением диализа</vt:lpstr>
      <vt:lpstr>Спасибо за внимание!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подходы к оплате медицинской помощи, установленные Тарифным соглашением на оплату медицинской помощи по обязательному медицинскому страхованию на территории Республики Алтай на 2022 год </dc:title>
  <dc:creator>Admin</dc:creator>
  <cp:lastModifiedBy>Admin</cp:lastModifiedBy>
  <cp:revision>29</cp:revision>
  <cp:lastPrinted>2022-04-14T07:29:07Z</cp:lastPrinted>
  <dcterms:created xsi:type="dcterms:W3CDTF">2022-04-14T03:01:55Z</dcterms:created>
  <dcterms:modified xsi:type="dcterms:W3CDTF">2022-04-14T07:45:21Z</dcterms:modified>
</cp:coreProperties>
</file>