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438" r:id="rId1"/>
  </p:sldMasterIdLst>
  <p:notesMasterIdLst>
    <p:notesMasterId r:id="rId8"/>
  </p:notesMasterIdLst>
  <p:handoutMasterIdLst>
    <p:handoutMasterId r:id="rId9"/>
  </p:handoutMasterIdLst>
  <p:sldIdLst>
    <p:sldId id="508" r:id="rId2"/>
    <p:sldId id="523" r:id="rId3"/>
    <p:sldId id="515" r:id="rId4"/>
    <p:sldId id="519" r:id="rId5"/>
    <p:sldId id="520" r:id="rId6"/>
    <p:sldId id="471" r:id="rId7"/>
  </p:sldIdLst>
  <p:sldSz cx="9144000" cy="6858000" type="screen4x3"/>
  <p:notesSz cx="6810375" cy="9942513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25D88244-0C6A-41C8-A392-434BAD80D274}">
          <p14:sldIdLst>
            <p14:sldId id="508"/>
            <p14:sldId id="523"/>
            <p14:sldId id="515"/>
            <p14:sldId id="519"/>
            <p14:sldId id="520"/>
            <p14:sldId id="47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225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AC294"/>
    <a:srgbClr val="99FFCC"/>
    <a:srgbClr val="0000FF"/>
    <a:srgbClr val="6600FF"/>
    <a:srgbClr val="E28700"/>
    <a:srgbClr val="32D688"/>
    <a:srgbClr val="FF66CC"/>
    <a:srgbClr val="F698DB"/>
    <a:srgbClr val="CC3300"/>
    <a:srgbClr val="5B9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FD4443E-F989-4FC4-A0C8-D5A2AF1F390B}" styleName="Темный стиль 1 — акцент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C4B1156A-380E-4F78-BDF5-A606A8083BF9}" styleName="Средний стиль 4 —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6D9F66E-5EB9-4882-86FB-DCBF35E3C3E4}" styleName="Средний стиль 4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8D230F3-CF80-4859-8CE7-A43EE81993B5}" styleName="Светлый стиль 1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25E5076-3810-47DD-B79F-674D7AD40C01}" styleName="Темный стиль 1 -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46F890A9-2807-4EBB-B81D-B2AA78EC7F39}" styleName="Темный стиль 2 - акцент 5/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660B408-B3CF-4A94-85FC-2B1E0A45F4A2}" styleName="Темный стиль 2 -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344D84-9AFB-497E-A393-DC336BA19D2E}" styleName="Средний стиль 3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0A1B5D5-9B99-4C35-A422-299274C87663}" styleName="Средний стиль 1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A488322-F2BA-4B5B-9748-0D474271808F}" styleName="Средний стиль 3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24" autoAdjust="0"/>
    <p:restoredTop sz="89528" autoAdjust="0"/>
  </p:normalViewPr>
  <p:slideViewPr>
    <p:cSldViewPr>
      <p:cViewPr varScale="1">
        <p:scale>
          <a:sx n="104" d="100"/>
          <a:sy n="104" d="100"/>
        </p:scale>
        <p:origin x="1062" y="84"/>
      </p:cViewPr>
      <p:guideLst>
        <p:guide orient="horz" pos="2160"/>
        <p:guide pos="2880"/>
        <p:guide orient="horz" pos="225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D275449-1BB2-472C-9BE5-369D90E967B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B05609A-A443-4C1B-B8D8-C42CEA3A9A42}">
      <dgm:prSet phldrT="[Текст]"/>
      <dgm:spPr>
        <a:solidFill>
          <a:schemeClr val="accent6"/>
        </a:solidFill>
      </dgm:spPr>
      <dgm:t>
        <a:bodyPr/>
        <a:lstStyle/>
        <a:p>
          <a:pPr algn="ctr"/>
          <a:r>
            <a:rPr lang="ru-RU" dirty="0" smtClean="0"/>
            <a:t>Реестров счетов (в электронном виде) на оплату МП</a:t>
          </a:r>
          <a:endParaRPr lang="ru-RU" dirty="0"/>
        </a:p>
      </dgm:t>
    </dgm:pt>
    <dgm:pt modelId="{43E35C3E-0F7F-4599-AB91-7F318B7C1AEF}" type="parTrans" cxnId="{612A4613-D2F1-4B69-BD8E-4F60AFA98177}">
      <dgm:prSet/>
      <dgm:spPr/>
      <dgm:t>
        <a:bodyPr/>
        <a:lstStyle/>
        <a:p>
          <a:endParaRPr lang="ru-RU"/>
        </a:p>
      </dgm:t>
    </dgm:pt>
    <dgm:pt modelId="{38BE4F0C-D835-4B5E-A64B-7E421B12AD7C}" type="sibTrans" cxnId="{612A4613-D2F1-4B69-BD8E-4F60AFA98177}">
      <dgm:prSet/>
      <dgm:spPr/>
      <dgm:t>
        <a:bodyPr/>
        <a:lstStyle/>
        <a:p>
          <a:endParaRPr lang="ru-RU"/>
        </a:p>
      </dgm:t>
    </dgm:pt>
    <dgm:pt modelId="{32AE75AC-C63D-41E3-B67C-483CFC31609A}" type="pres">
      <dgm:prSet presAssocID="{7D275449-1BB2-472C-9BE5-369D90E967B7}" presName="linear" presStyleCnt="0">
        <dgm:presLayoutVars>
          <dgm:animLvl val="lvl"/>
          <dgm:resizeHandles val="exact"/>
        </dgm:presLayoutVars>
      </dgm:prSet>
      <dgm:spPr/>
    </dgm:pt>
    <dgm:pt modelId="{A6E810E6-0094-4B01-BEA4-1FB8B3216605}" type="pres">
      <dgm:prSet presAssocID="{1B05609A-A443-4C1B-B8D8-C42CEA3A9A42}" presName="parentText" presStyleLbl="node1" presStyleIdx="0" presStyleCnt="1" custScaleY="5553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3301681-4068-49A5-9E65-33A229053BB4}" type="presOf" srcId="{1B05609A-A443-4C1B-B8D8-C42CEA3A9A42}" destId="{A6E810E6-0094-4B01-BEA4-1FB8B3216605}" srcOrd="0" destOrd="0" presId="urn:microsoft.com/office/officeart/2005/8/layout/vList2"/>
    <dgm:cxn modelId="{45408024-C5E2-4ABC-A994-7E1CCF963E2B}" type="presOf" srcId="{7D275449-1BB2-472C-9BE5-369D90E967B7}" destId="{32AE75AC-C63D-41E3-B67C-483CFC31609A}" srcOrd="0" destOrd="0" presId="urn:microsoft.com/office/officeart/2005/8/layout/vList2"/>
    <dgm:cxn modelId="{612A4613-D2F1-4B69-BD8E-4F60AFA98177}" srcId="{7D275449-1BB2-472C-9BE5-369D90E967B7}" destId="{1B05609A-A443-4C1B-B8D8-C42CEA3A9A42}" srcOrd="0" destOrd="0" parTransId="{43E35C3E-0F7F-4599-AB91-7F318B7C1AEF}" sibTransId="{38BE4F0C-D835-4B5E-A64B-7E421B12AD7C}"/>
    <dgm:cxn modelId="{C724730A-1F7A-41F7-87C5-2F8208C9EEE1}" type="presParOf" srcId="{32AE75AC-C63D-41E3-B67C-483CFC31609A}" destId="{A6E810E6-0094-4B01-BEA4-1FB8B3216605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8047E2C-2F74-484A-B01B-45BE02D8694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784D751-C556-493B-AD96-BF36CEF9C423}">
      <dgm:prSet phldrT="[Текст]"/>
      <dgm:spPr/>
      <dgm:t>
        <a:bodyPr/>
        <a:lstStyle/>
        <a:p>
          <a:r>
            <a:rPr lang="ru-RU" dirty="0" smtClean="0"/>
            <a:t>Медицинская помощь (кроме ВМП, диспансеризации, диагноза злокачественного новообразования) </a:t>
          </a:r>
          <a:endParaRPr lang="ru-RU" dirty="0"/>
        </a:p>
      </dgm:t>
    </dgm:pt>
    <dgm:pt modelId="{82A3BC8E-9098-4C4A-AFBE-F96786031E78}" type="parTrans" cxnId="{9888E59B-945B-45FF-AA90-E0C6326DEF30}">
      <dgm:prSet/>
      <dgm:spPr/>
      <dgm:t>
        <a:bodyPr/>
        <a:lstStyle/>
        <a:p>
          <a:endParaRPr lang="ru-RU"/>
        </a:p>
      </dgm:t>
    </dgm:pt>
    <dgm:pt modelId="{407EA77D-11CE-43A6-B5F0-E55B835EBB29}" type="sibTrans" cxnId="{9888E59B-945B-45FF-AA90-E0C6326DEF30}">
      <dgm:prSet/>
      <dgm:spPr/>
      <dgm:t>
        <a:bodyPr/>
        <a:lstStyle/>
        <a:p>
          <a:endParaRPr lang="ru-RU"/>
        </a:p>
      </dgm:t>
    </dgm:pt>
    <dgm:pt modelId="{76EAAEC1-9177-4A53-8D09-E1EFE15E6305}">
      <dgm:prSet phldrT="[Текст]"/>
      <dgm:spPr/>
      <dgm:t>
        <a:bodyPr/>
        <a:lstStyle/>
        <a:p>
          <a:r>
            <a:rPr lang="ru-RU" dirty="0" smtClean="0"/>
            <a:t>Высокотехнологичная медицинская помощь </a:t>
          </a:r>
          <a:endParaRPr lang="ru-RU" dirty="0"/>
        </a:p>
      </dgm:t>
    </dgm:pt>
    <dgm:pt modelId="{AA7AA896-241E-4E27-9E04-FE5358B59C83}" type="parTrans" cxnId="{67674F7B-8A89-431C-AA36-A13E6AD646B4}">
      <dgm:prSet/>
      <dgm:spPr/>
      <dgm:t>
        <a:bodyPr/>
        <a:lstStyle/>
        <a:p>
          <a:endParaRPr lang="ru-RU"/>
        </a:p>
      </dgm:t>
    </dgm:pt>
    <dgm:pt modelId="{BA1F2410-7CBB-47E9-88E6-A3B2E7BF481C}" type="sibTrans" cxnId="{67674F7B-8A89-431C-AA36-A13E6AD646B4}">
      <dgm:prSet/>
      <dgm:spPr/>
      <dgm:t>
        <a:bodyPr/>
        <a:lstStyle/>
        <a:p>
          <a:endParaRPr lang="ru-RU"/>
        </a:p>
      </dgm:t>
    </dgm:pt>
    <dgm:pt modelId="{B50CE1B6-65D6-4A68-B30F-AFB42E9C2D97}">
      <dgm:prSet phldrT="[Текст]"/>
      <dgm:spPr/>
      <dgm:t>
        <a:bodyPr/>
        <a:lstStyle/>
        <a:p>
          <a:r>
            <a:rPr lang="ru-RU" dirty="0" smtClean="0"/>
            <a:t>Медицинская помощь по диспансеризации </a:t>
          </a:r>
          <a:endParaRPr lang="ru-RU" dirty="0"/>
        </a:p>
      </dgm:t>
    </dgm:pt>
    <dgm:pt modelId="{85979A1A-B9A9-4C59-AF38-1F58E023145F}" type="parTrans" cxnId="{57D19FFE-4E21-4CC7-A8C8-BE315F625932}">
      <dgm:prSet/>
      <dgm:spPr/>
      <dgm:t>
        <a:bodyPr/>
        <a:lstStyle/>
        <a:p>
          <a:endParaRPr lang="ru-RU"/>
        </a:p>
      </dgm:t>
    </dgm:pt>
    <dgm:pt modelId="{CC670CD4-291D-4B52-BF28-1E163DB9308B}" type="sibTrans" cxnId="{57D19FFE-4E21-4CC7-A8C8-BE315F625932}">
      <dgm:prSet/>
      <dgm:spPr/>
      <dgm:t>
        <a:bodyPr/>
        <a:lstStyle/>
        <a:p>
          <a:endParaRPr lang="ru-RU"/>
        </a:p>
      </dgm:t>
    </dgm:pt>
    <dgm:pt modelId="{38EB7725-8135-4D0E-B266-EB433FF2543E}">
      <dgm:prSet phldrT="[Текст]"/>
      <dgm:spPr/>
      <dgm:t>
        <a:bodyPr/>
        <a:lstStyle/>
        <a:p>
          <a:r>
            <a:rPr lang="ru-RU" dirty="0" smtClean="0"/>
            <a:t>Медицинская помощь при диагнозе злокачественного новообразования </a:t>
          </a:r>
          <a:endParaRPr lang="ru-RU" dirty="0"/>
        </a:p>
      </dgm:t>
    </dgm:pt>
    <dgm:pt modelId="{05EABCBF-604C-4E8A-8411-FEFD8FC7F7E7}" type="parTrans" cxnId="{699C29CA-0EE1-43FC-AB4F-BAC75E1A1A63}">
      <dgm:prSet/>
      <dgm:spPr/>
      <dgm:t>
        <a:bodyPr/>
        <a:lstStyle/>
        <a:p>
          <a:endParaRPr lang="ru-RU"/>
        </a:p>
      </dgm:t>
    </dgm:pt>
    <dgm:pt modelId="{0498E4F0-AFBA-42FD-95BE-DF6BD70A65D6}" type="sibTrans" cxnId="{699C29CA-0EE1-43FC-AB4F-BAC75E1A1A63}">
      <dgm:prSet/>
      <dgm:spPr/>
      <dgm:t>
        <a:bodyPr/>
        <a:lstStyle/>
        <a:p>
          <a:endParaRPr lang="ru-RU"/>
        </a:p>
      </dgm:t>
    </dgm:pt>
    <dgm:pt modelId="{AE4F4B7F-AC5A-403C-B7AD-147AE5062C36}">
      <dgm:prSet phldrT="[Текст]"/>
      <dgm:spPr/>
      <dgm:t>
        <a:bodyPr/>
        <a:lstStyle/>
        <a:p>
          <a:r>
            <a:rPr lang="ru-RU" dirty="0" smtClean="0"/>
            <a:t>Общие файлов информационного обмена (сведения о персональных данных ЗЛ) </a:t>
          </a:r>
          <a:endParaRPr lang="ru-RU" dirty="0"/>
        </a:p>
      </dgm:t>
    </dgm:pt>
    <dgm:pt modelId="{EFA982FD-102D-4239-9863-BD7364857F07}" type="parTrans" cxnId="{2CB1AF5D-5290-48DE-8FB3-8FFA91A8B755}">
      <dgm:prSet/>
      <dgm:spPr/>
      <dgm:t>
        <a:bodyPr/>
        <a:lstStyle/>
        <a:p>
          <a:endParaRPr lang="ru-RU"/>
        </a:p>
      </dgm:t>
    </dgm:pt>
    <dgm:pt modelId="{73822402-BCD1-4408-9D83-B68FE95319CD}" type="sibTrans" cxnId="{2CB1AF5D-5290-48DE-8FB3-8FFA91A8B755}">
      <dgm:prSet/>
      <dgm:spPr/>
      <dgm:t>
        <a:bodyPr/>
        <a:lstStyle/>
        <a:p>
          <a:endParaRPr lang="ru-RU"/>
        </a:p>
      </dgm:t>
    </dgm:pt>
    <dgm:pt modelId="{F1B210EE-4334-456A-8488-91522F8D2E57}" type="pres">
      <dgm:prSet presAssocID="{88047E2C-2F74-484A-B01B-45BE02D86940}" presName="linear" presStyleCnt="0">
        <dgm:presLayoutVars>
          <dgm:animLvl val="lvl"/>
          <dgm:resizeHandles val="exact"/>
        </dgm:presLayoutVars>
      </dgm:prSet>
      <dgm:spPr/>
    </dgm:pt>
    <dgm:pt modelId="{B407E9D5-0EA0-424F-8220-A1B5B672F94C}" type="pres">
      <dgm:prSet presAssocID="{0784D751-C556-493B-AD96-BF36CEF9C423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43DE26-2A6B-426D-850F-07ECA0D2333E}" type="pres">
      <dgm:prSet presAssocID="{407EA77D-11CE-43A6-B5F0-E55B835EBB29}" presName="spacer" presStyleCnt="0"/>
      <dgm:spPr/>
    </dgm:pt>
    <dgm:pt modelId="{AADA7D2A-3C1A-48F1-B69C-6DB864D38525}" type="pres">
      <dgm:prSet presAssocID="{76EAAEC1-9177-4A53-8D09-E1EFE15E6305}" presName="parentText" presStyleLbl="node1" presStyleIdx="1" presStyleCnt="5" custLinFactNeighborX="-1794" custLinFactNeighborY="2338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45CB3F-BE49-4E45-88F5-75A75490283D}" type="pres">
      <dgm:prSet presAssocID="{BA1F2410-7CBB-47E9-88E6-A3B2E7BF481C}" presName="spacer" presStyleCnt="0"/>
      <dgm:spPr/>
    </dgm:pt>
    <dgm:pt modelId="{4AADD6AB-D64A-4E30-A135-AE210D19176D}" type="pres">
      <dgm:prSet presAssocID="{B50CE1B6-65D6-4A68-B30F-AFB42E9C2D97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BF2ECC-594A-4F1F-B913-5CCEF9D41C51}" type="pres">
      <dgm:prSet presAssocID="{CC670CD4-291D-4B52-BF28-1E163DB9308B}" presName="spacer" presStyleCnt="0"/>
      <dgm:spPr/>
    </dgm:pt>
    <dgm:pt modelId="{E9A28FFE-672B-4359-817E-44AB0E14BAB0}" type="pres">
      <dgm:prSet presAssocID="{38EB7725-8135-4D0E-B266-EB433FF2543E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1BC739-3C94-4EE6-AAD7-64E7DE0ED228}" type="pres">
      <dgm:prSet presAssocID="{0498E4F0-AFBA-42FD-95BE-DF6BD70A65D6}" presName="spacer" presStyleCnt="0"/>
      <dgm:spPr/>
    </dgm:pt>
    <dgm:pt modelId="{92DA4345-EA83-4B09-B59E-9AC3FC75AA40}" type="pres">
      <dgm:prSet presAssocID="{AE4F4B7F-AC5A-403C-B7AD-147AE5062C36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1240634-98FB-4809-857A-25870483893E}" type="presOf" srcId="{0784D751-C556-493B-AD96-BF36CEF9C423}" destId="{B407E9D5-0EA0-424F-8220-A1B5B672F94C}" srcOrd="0" destOrd="0" presId="urn:microsoft.com/office/officeart/2005/8/layout/vList2"/>
    <dgm:cxn modelId="{9888E59B-945B-45FF-AA90-E0C6326DEF30}" srcId="{88047E2C-2F74-484A-B01B-45BE02D86940}" destId="{0784D751-C556-493B-AD96-BF36CEF9C423}" srcOrd="0" destOrd="0" parTransId="{82A3BC8E-9098-4C4A-AFBE-F96786031E78}" sibTransId="{407EA77D-11CE-43A6-B5F0-E55B835EBB29}"/>
    <dgm:cxn modelId="{719EFC8B-C3BC-495A-86AF-BD11FF65E4AA}" type="presOf" srcId="{38EB7725-8135-4D0E-B266-EB433FF2543E}" destId="{E9A28FFE-672B-4359-817E-44AB0E14BAB0}" srcOrd="0" destOrd="0" presId="urn:microsoft.com/office/officeart/2005/8/layout/vList2"/>
    <dgm:cxn modelId="{699C29CA-0EE1-43FC-AB4F-BAC75E1A1A63}" srcId="{88047E2C-2F74-484A-B01B-45BE02D86940}" destId="{38EB7725-8135-4D0E-B266-EB433FF2543E}" srcOrd="3" destOrd="0" parTransId="{05EABCBF-604C-4E8A-8411-FEFD8FC7F7E7}" sibTransId="{0498E4F0-AFBA-42FD-95BE-DF6BD70A65D6}"/>
    <dgm:cxn modelId="{489B0C6D-AC88-40BA-929B-4BDF2A6E7AF5}" type="presOf" srcId="{B50CE1B6-65D6-4A68-B30F-AFB42E9C2D97}" destId="{4AADD6AB-D64A-4E30-A135-AE210D19176D}" srcOrd="0" destOrd="0" presId="urn:microsoft.com/office/officeart/2005/8/layout/vList2"/>
    <dgm:cxn modelId="{4391E08A-869D-41B8-824B-569D357A24F9}" type="presOf" srcId="{76EAAEC1-9177-4A53-8D09-E1EFE15E6305}" destId="{AADA7D2A-3C1A-48F1-B69C-6DB864D38525}" srcOrd="0" destOrd="0" presId="urn:microsoft.com/office/officeart/2005/8/layout/vList2"/>
    <dgm:cxn modelId="{57D19FFE-4E21-4CC7-A8C8-BE315F625932}" srcId="{88047E2C-2F74-484A-B01B-45BE02D86940}" destId="{B50CE1B6-65D6-4A68-B30F-AFB42E9C2D97}" srcOrd="2" destOrd="0" parTransId="{85979A1A-B9A9-4C59-AF38-1F58E023145F}" sibTransId="{CC670CD4-291D-4B52-BF28-1E163DB9308B}"/>
    <dgm:cxn modelId="{DEACA044-37DD-4F3C-AF56-F8973F5811EA}" type="presOf" srcId="{88047E2C-2F74-484A-B01B-45BE02D86940}" destId="{F1B210EE-4334-456A-8488-91522F8D2E57}" srcOrd="0" destOrd="0" presId="urn:microsoft.com/office/officeart/2005/8/layout/vList2"/>
    <dgm:cxn modelId="{2CB1AF5D-5290-48DE-8FB3-8FFA91A8B755}" srcId="{88047E2C-2F74-484A-B01B-45BE02D86940}" destId="{AE4F4B7F-AC5A-403C-B7AD-147AE5062C36}" srcOrd="4" destOrd="0" parTransId="{EFA982FD-102D-4239-9863-BD7364857F07}" sibTransId="{73822402-BCD1-4408-9D83-B68FE95319CD}"/>
    <dgm:cxn modelId="{67674F7B-8A89-431C-AA36-A13E6AD646B4}" srcId="{88047E2C-2F74-484A-B01B-45BE02D86940}" destId="{76EAAEC1-9177-4A53-8D09-E1EFE15E6305}" srcOrd="1" destOrd="0" parTransId="{AA7AA896-241E-4E27-9E04-FE5358B59C83}" sibTransId="{BA1F2410-7CBB-47E9-88E6-A3B2E7BF481C}"/>
    <dgm:cxn modelId="{38DE5ADC-B7DD-49DA-B2CF-EF0784CCB646}" type="presOf" srcId="{AE4F4B7F-AC5A-403C-B7AD-147AE5062C36}" destId="{92DA4345-EA83-4B09-B59E-9AC3FC75AA40}" srcOrd="0" destOrd="0" presId="urn:microsoft.com/office/officeart/2005/8/layout/vList2"/>
    <dgm:cxn modelId="{CC1DEFFC-6B1C-4EEC-905C-7FEC4A1A3C1A}" type="presParOf" srcId="{F1B210EE-4334-456A-8488-91522F8D2E57}" destId="{B407E9D5-0EA0-424F-8220-A1B5B672F94C}" srcOrd="0" destOrd="0" presId="urn:microsoft.com/office/officeart/2005/8/layout/vList2"/>
    <dgm:cxn modelId="{E424F005-02DA-4F9C-9671-D975075858A6}" type="presParOf" srcId="{F1B210EE-4334-456A-8488-91522F8D2E57}" destId="{E943DE26-2A6B-426D-850F-07ECA0D2333E}" srcOrd="1" destOrd="0" presId="urn:microsoft.com/office/officeart/2005/8/layout/vList2"/>
    <dgm:cxn modelId="{4BEDDEED-6AC1-4737-AA84-AB4A005C037F}" type="presParOf" srcId="{F1B210EE-4334-456A-8488-91522F8D2E57}" destId="{AADA7D2A-3C1A-48F1-B69C-6DB864D38525}" srcOrd="2" destOrd="0" presId="urn:microsoft.com/office/officeart/2005/8/layout/vList2"/>
    <dgm:cxn modelId="{30737E7C-26FC-4364-9BD0-89DE38CF4C9B}" type="presParOf" srcId="{F1B210EE-4334-456A-8488-91522F8D2E57}" destId="{F145CB3F-BE49-4E45-88F5-75A75490283D}" srcOrd="3" destOrd="0" presId="urn:microsoft.com/office/officeart/2005/8/layout/vList2"/>
    <dgm:cxn modelId="{6EDABEB8-6B8D-4358-94A8-2A6B3C2247E8}" type="presParOf" srcId="{F1B210EE-4334-456A-8488-91522F8D2E57}" destId="{4AADD6AB-D64A-4E30-A135-AE210D19176D}" srcOrd="4" destOrd="0" presId="urn:microsoft.com/office/officeart/2005/8/layout/vList2"/>
    <dgm:cxn modelId="{08383642-6264-4D45-B69D-5626A7D00531}" type="presParOf" srcId="{F1B210EE-4334-456A-8488-91522F8D2E57}" destId="{7DBF2ECC-594A-4F1F-B913-5CCEF9D41C51}" srcOrd="5" destOrd="0" presId="urn:microsoft.com/office/officeart/2005/8/layout/vList2"/>
    <dgm:cxn modelId="{65F7C543-26D5-4DE8-A0DD-FBD48EF9BC63}" type="presParOf" srcId="{F1B210EE-4334-456A-8488-91522F8D2E57}" destId="{E9A28FFE-672B-4359-817E-44AB0E14BAB0}" srcOrd="6" destOrd="0" presId="urn:microsoft.com/office/officeart/2005/8/layout/vList2"/>
    <dgm:cxn modelId="{928A8B61-B514-4F62-9892-627FE9E776AF}" type="presParOf" srcId="{F1B210EE-4334-456A-8488-91522F8D2E57}" destId="{AA1BC739-3C94-4EE6-AAD7-64E7DE0ED228}" srcOrd="7" destOrd="0" presId="urn:microsoft.com/office/officeart/2005/8/layout/vList2"/>
    <dgm:cxn modelId="{287B4B21-3976-433E-A235-D8A81F900447}" type="presParOf" srcId="{F1B210EE-4334-456A-8488-91522F8D2E57}" destId="{92DA4345-EA83-4B09-B59E-9AC3FC75AA40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A75EDF4-7082-4BDF-9319-0651FBC3A6F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EC1982C-98C9-48F0-B97F-E2DEBCC30E47}">
      <dgm:prSet phldrT="[Текст]" custT="1"/>
      <dgm:spPr/>
      <dgm:t>
        <a:bodyPr/>
        <a:lstStyle/>
        <a:p>
          <a:r>
            <a:rPr lang="ru-RU" sz="1600" dirty="0" smtClean="0"/>
            <a:t>номер и дату счета на оплату медицинской помощи</a:t>
          </a:r>
          <a:endParaRPr lang="ru-RU" sz="1600" dirty="0"/>
        </a:p>
      </dgm:t>
    </dgm:pt>
    <dgm:pt modelId="{7D3B0EF7-A8A1-4928-967E-AC82C44EBBBB}" type="parTrans" cxnId="{9F0B9D25-40DC-4EE7-AFD4-9F194372977A}">
      <dgm:prSet/>
      <dgm:spPr/>
      <dgm:t>
        <a:bodyPr/>
        <a:lstStyle/>
        <a:p>
          <a:endParaRPr lang="ru-RU"/>
        </a:p>
      </dgm:t>
    </dgm:pt>
    <dgm:pt modelId="{85DA5319-0AEE-49F0-86E9-C8F6ED20CE0B}" type="sibTrans" cxnId="{9F0B9D25-40DC-4EE7-AFD4-9F194372977A}">
      <dgm:prSet/>
      <dgm:spPr/>
      <dgm:t>
        <a:bodyPr/>
        <a:lstStyle/>
        <a:p>
          <a:endParaRPr lang="ru-RU"/>
        </a:p>
      </dgm:t>
    </dgm:pt>
    <dgm:pt modelId="{93B6586B-3D98-481F-ACFB-C5014BCDA585}">
      <dgm:prSet phldrT="[Текст]" custT="1"/>
      <dgm:spPr/>
      <dgm:t>
        <a:bodyPr/>
        <a:lstStyle/>
        <a:p>
          <a:r>
            <a:rPr lang="ru-RU" sz="1600" dirty="0" smtClean="0"/>
            <a:t>наименование медицинской организации</a:t>
          </a:r>
          <a:endParaRPr lang="ru-RU" sz="1600" dirty="0"/>
        </a:p>
      </dgm:t>
    </dgm:pt>
    <dgm:pt modelId="{016918DA-725F-4A68-A7D1-012CA57ED2E5}" type="parTrans" cxnId="{FB8F83F8-EEDD-4D4E-8306-E962F129BE99}">
      <dgm:prSet/>
      <dgm:spPr/>
      <dgm:t>
        <a:bodyPr/>
        <a:lstStyle/>
        <a:p>
          <a:endParaRPr lang="ru-RU"/>
        </a:p>
      </dgm:t>
    </dgm:pt>
    <dgm:pt modelId="{387A2D12-B485-4A9E-B292-F5FF44C0BD1C}" type="sibTrans" cxnId="{FB8F83F8-EEDD-4D4E-8306-E962F129BE99}">
      <dgm:prSet/>
      <dgm:spPr/>
      <dgm:t>
        <a:bodyPr/>
        <a:lstStyle/>
        <a:p>
          <a:endParaRPr lang="ru-RU"/>
        </a:p>
      </dgm:t>
    </dgm:pt>
    <dgm:pt modelId="{6ACB93F5-4E2C-4F06-949B-0112FACA1789}">
      <dgm:prSet phldrT="[Текст]" custT="1"/>
      <dgm:spPr/>
      <dgm:t>
        <a:bodyPr/>
        <a:lstStyle/>
        <a:p>
          <a:r>
            <a:rPr lang="ru-RU" sz="1600" dirty="0" smtClean="0"/>
            <a:t>идентификационный номер налогоплательщика медицинской организации и код постановки на учет в налоговом органе в соответствии с ЕГРЮЛ</a:t>
          </a:r>
          <a:endParaRPr lang="ru-RU" sz="1600" dirty="0"/>
        </a:p>
      </dgm:t>
    </dgm:pt>
    <dgm:pt modelId="{633168EE-E1BA-410A-ADD3-F45F578431B2}" type="parTrans" cxnId="{490734BC-0AB1-4EBC-BA63-B4B8CB85FA8E}">
      <dgm:prSet/>
      <dgm:spPr/>
      <dgm:t>
        <a:bodyPr/>
        <a:lstStyle/>
        <a:p>
          <a:endParaRPr lang="ru-RU"/>
        </a:p>
      </dgm:t>
    </dgm:pt>
    <dgm:pt modelId="{4FC97096-9D48-4A2C-9A89-645ADBCCC7F5}" type="sibTrans" cxnId="{490734BC-0AB1-4EBC-BA63-B4B8CB85FA8E}">
      <dgm:prSet/>
      <dgm:spPr/>
      <dgm:t>
        <a:bodyPr/>
        <a:lstStyle/>
        <a:p>
          <a:endParaRPr lang="ru-RU"/>
        </a:p>
      </dgm:t>
    </dgm:pt>
    <dgm:pt modelId="{2284FD40-6862-49A8-9B3B-ACA5F2DB1C2E}">
      <dgm:prSet phldrT="[Текст]" custT="1"/>
      <dgm:spPr/>
      <dgm:t>
        <a:bodyPr/>
        <a:lstStyle/>
        <a:p>
          <a:r>
            <a:rPr lang="ru-RU" sz="1600" dirty="0" smtClean="0"/>
            <a:t>период, за который выставлен счет на оплату медицинской помощи</a:t>
          </a:r>
          <a:endParaRPr lang="ru-RU" sz="1600" dirty="0"/>
        </a:p>
      </dgm:t>
    </dgm:pt>
    <dgm:pt modelId="{DCB3A863-4064-4EAC-A905-3EF856748E8A}" type="parTrans" cxnId="{EF99782D-1C44-40A7-8B55-F343D3D8ED4B}">
      <dgm:prSet/>
      <dgm:spPr/>
      <dgm:t>
        <a:bodyPr/>
        <a:lstStyle/>
        <a:p>
          <a:endParaRPr lang="ru-RU"/>
        </a:p>
      </dgm:t>
    </dgm:pt>
    <dgm:pt modelId="{A251D1C3-EF18-4ECB-A9C6-A4765E2CC5F3}" type="sibTrans" cxnId="{EF99782D-1C44-40A7-8B55-F343D3D8ED4B}">
      <dgm:prSet/>
      <dgm:spPr/>
      <dgm:t>
        <a:bodyPr/>
        <a:lstStyle/>
        <a:p>
          <a:endParaRPr lang="ru-RU"/>
        </a:p>
      </dgm:t>
    </dgm:pt>
    <dgm:pt modelId="{6CBDC7EF-AA65-4994-82A3-EEE15CB5B777}">
      <dgm:prSet phldrT="[Текст]" custT="1"/>
      <dgm:spPr/>
      <dgm:t>
        <a:bodyPr/>
        <a:lstStyle/>
        <a:p>
          <a:r>
            <a:rPr lang="ru-RU" sz="1600" dirty="0" smtClean="0"/>
            <a:t>сведения о виде медицинской помощи и способе оплаты медицинской помощи</a:t>
          </a:r>
          <a:endParaRPr lang="ru-RU" sz="1600" dirty="0"/>
        </a:p>
      </dgm:t>
    </dgm:pt>
    <dgm:pt modelId="{BA681B5A-D307-4D2D-BF96-98B44A319057}" type="parTrans" cxnId="{65BF9FDD-5DAE-46EF-A0AF-DA3BE83052B7}">
      <dgm:prSet/>
      <dgm:spPr/>
      <dgm:t>
        <a:bodyPr/>
        <a:lstStyle/>
        <a:p>
          <a:endParaRPr lang="ru-RU"/>
        </a:p>
      </dgm:t>
    </dgm:pt>
    <dgm:pt modelId="{757D7F5D-6112-49B7-A148-47E2255F0529}" type="sibTrans" cxnId="{65BF9FDD-5DAE-46EF-A0AF-DA3BE83052B7}">
      <dgm:prSet/>
      <dgm:spPr/>
      <dgm:t>
        <a:bodyPr/>
        <a:lstStyle/>
        <a:p>
          <a:endParaRPr lang="ru-RU"/>
        </a:p>
      </dgm:t>
    </dgm:pt>
    <dgm:pt modelId="{37744EC2-DDA7-4ACE-AA09-68316505D5DA}">
      <dgm:prSet phldrT="[Текст]" custT="1"/>
      <dgm:spPr/>
      <dgm:t>
        <a:bodyPr/>
        <a:lstStyle/>
        <a:p>
          <a:r>
            <a:rPr lang="ru-RU" sz="1400" dirty="0" smtClean="0"/>
            <a:t>сведения о среднесписочной численности прикрепленных к МО застрахованных в страховой медицинской организации (в случае оплаты медицинской помощи по </a:t>
          </a:r>
          <a:r>
            <a:rPr lang="ru-RU" sz="1400" dirty="0" err="1" smtClean="0"/>
            <a:t>подушевым</a:t>
          </a:r>
          <a:r>
            <a:rPr lang="ru-RU" sz="1400" dirty="0" smtClean="0"/>
            <a:t> нормативам финансирования)</a:t>
          </a:r>
          <a:endParaRPr lang="ru-RU" sz="1400" dirty="0"/>
        </a:p>
      </dgm:t>
    </dgm:pt>
    <dgm:pt modelId="{47D96447-86A9-4A01-8C2A-E03CF999F949}" type="parTrans" cxnId="{CBA283CF-8561-4E4B-B335-A434707FC695}">
      <dgm:prSet/>
      <dgm:spPr/>
      <dgm:t>
        <a:bodyPr/>
        <a:lstStyle/>
        <a:p>
          <a:endParaRPr lang="ru-RU"/>
        </a:p>
      </dgm:t>
    </dgm:pt>
    <dgm:pt modelId="{6FD2A1C2-5392-4D76-8179-6A35DC73F2A7}" type="sibTrans" cxnId="{CBA283CF-8561-4E4B-B335-A434707FC695}">
      <dgm:prSet/>
      <dgm:spPr/>
      <dgm:t>
        <a:bodyPr/>
        <a:lstStyle/>
        <a:p>
          <a:endParaRPr lang="ru-RU"/>
        </a:p>
      </dgm:t>
    </dgm:pt>
    <dgm:pt modelId="{5E500ED3-5550-46F3-AF19-3753A3862A32}">
      <dgm:prSet phldrT="[Текст]" custT="1"/>
      <dgm:spPr/>
      <dgm:t>
        <a:bodyPr/>
        <a:lstStyle/>
        <a:p>
          <a:r>
            <a:rPr lang="ru-RU" sz="1600" dirty="0" smtClean="0"/>
            <a:t>стоимость оказанной медицинской помощи</a:t>
          </a:r>
          <a:endParaRPr lang="ru-RU" sz="1600" dirty="0"/>
        </a:p>
      </dgm:t>
    </dgm:pt>
    <dgm:pt modelId="{8E7F4AA8-21B2-48AD-A6A8-23FF51A3FEA5}" type="parTrans" cxnId="{B54C127B-AECC-4D65-8BD1-49E18DC845FC}">
      <dgm:prSet/>
      <dgm:spPr/>
      <dgm:t>
        <a:bodyPr/>
        <a:lstStyle/>
        <a:p>
          <a:endParaRPr lang="ru-RU"/>
        </a:p>
      </dgm:t>
    </dgm:pt>
    <dgm:pt modelId="{99BCA506-6B48-44BD-87EE-B9E4C678F296}" type="sibTrans" cxnId="{B54C127B-AECC-4D65-8BD1-49E18DC845FC}">
      <dgm:prSet/>
      <dgm:spPr/>
      <dgm:t>
        <a:bodyPr/>
        <a:lstStyle/>
        <a:p>
          <a:endParaRPr lang="ru-RU"/>
        </a:p>
      </dgm:t>
    </dgm:pt>
    <dgm:pt modelId="{2437C73D-683B-4DC9-B368-B5FFD4448865}" type="pres">
      <dgm:prSet presAssocID="{3A75EDF4-7082-4BDF-9319-0651FBC3A6FD}" presName="linear" presStyleCnt="0">
        <dgm:presLayoutVars>
          <dgm:animLvl val="lvl"/>
          <dgm:resizeHandles val="exact"/>
        </dgm:presLayoutVars>
      </dgm:prSet>
      <dgm:spPr/>
    </dgm:pt>
    <dgm:pt modelId="{253F4D30-92DD-413D-AD0D-BC2F8F934E3C}" type="pres">
      <dgm:prSet presAssocID="{AEC1982C-98C9-48F0-B97F-E2DEBCC30E47}" presName="parentText" presStyleLbl="node1" presStyleIdx="0" presStyleCnt="7" custScaleY="3910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9D00C1-06C5-4342-827F-0E644A28E3A9}" type="pres">
      <dgm:prSet presAssocID="{85DA5319-0AEE-49F0-86E9-C8F6ED20CE0B}" presName="spacer" presStyleCnt="0"/>
      <dgm:spPr/>
    </dgm:pt>
    <dgm:pt modelId="{C698FFF0-DA22-4B83-A205-1078D3BAD88B}" type="pres">
      <dgm:prSet presAssocID="{93B6586B-3D98-481F-ACFB-C5014BCDA585}" presName="parentText" presStyleLbl="node1" presStyleIdx="1" presStyleCnt="7" custScaleY="40715" custLinFactNeighborX="202" custLinFactNeighborY="887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1AF8B5-9441-4924-9130-C2F46216A870}" type="pres">
      <dgm:prSet presAssocID="{387A2D12-B485-4A9E-B292-F5FF44C0BD1C}" presName="spacer" presStyleCnt="0"/>
      <dgm:spPr/>
    </dgm:pt>
    <dgm:pt modelId="{47F43A71-8364-49C5-8AC6-6C6B31F048E6}" type="pres">
      <dgm:prSet presAssocID="{6ACB93F5-4E2C-4F06-949B-0112FACA1789}" presName="parentText" presStyleLbl="node1" presStyleIdx="2" presStyleCnt="7" custScaleY="37519" custLinFactNeighborX="202" custLinFactNeighborY="887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F78678-F4F5-4A6C-9177-207AD3045555}" type="pres">
      <dgm:prSet presAssocID="{4FC97096-9D48-4A2C-9A89-645ADBCCC7F5}" presName="spacer" presStyleCnt="0"/>
      <dgm:spPr/>
    </dgm:pt>
    <dgm:pt modelId="{2AB52A62-30DA-47FD-9B4A-16DEF1685043}" type="pres">
      <dgm:prSet presAssocID="{2284FD40-6862-49A8-9B3B-ACA5F2DB1C2E}" presName="parentText" presStyleLbl="node1" presStyleIdx="3" presStyleCnt="7" custScaleY="37519" custLinFactNeighborX="202" custLinFactNeighborY="887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6BDB69-DFC7-404A-B3FE-7639DF44FD4C}" type="pres">
      <dgm:prSet presAssocID="{A251D1C3-EF18-4ECB-A9C6-A4765E2CC5F3}" presName="spacer" presStyleCnt="0"/>
      <dgm:spPr/>
    </dgm:pt>
    <dgm:pt modelId="{B75510CA-5DB4-48C5-96C2-8D03471C7F40}" type="pres">
      <dgm:prSet presAssocID="{6CBDC7EF-AA65-4994-82A3-EEE15CB5B777}" presName="parentText" presStyleLbl="node1" presStyleIdx="4" presStyleCnt="7" custScaleY="37519" custLinFactNeighborX="202" custLinFactNeighborY="887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E53BEE-4C7A-4053-BE7B-26B57DCA1646}" type="pres">
      <dgm:prSet presAssocID="{757D7F5D-6112-49B7-A148-47E2255F0529}" presName="spacer" presStyleCnt="0"/>
      <dgm:spPr/>
    </dgm:pt>
    <dgm:pt modelId="{031D2AB2-49DF-4E20-8257-751DB07615D4}" type="pres">
      <dgm:prSet presAssocID="{37744EC2-DDA7-4ACE-AA09-68316505D5DA}" presName="parentText" presStyleLbl="node1" presStyleIdx="5" presStyleCnt="7" custScaleY="37519" custLinFactNeighborX="202" custLinFactNeighborY="887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192666-A366-4F78-A5DA-A38FD578E0DD}" type="pres">
      <dgm:prSet presAssocID="{6FD2A1C2-5392-4D76-8179-6A35DC73F2A7}" presName="spacer" presStyleCnt="0"/>
      <dgm:spPr/>
    </dgm:pt>
    <dgm:pt modelId="{A1D60F15-0721-4701-B678-6F76A9A06097}" type="pres">
      <dgm:prSet presAssocID="{5E500ED3-5550-46F3-AF19-3753A3862A32}" presName="parentText" presStyleLbl="node1" presStyleIdx="6" presStyleCnt="7" custScaleY="37519" custLinFactNeighborX="202" custLinFactNeighborY="887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BA283CF-8561-4E4B-B335-A434707FC695}" srcId="{3A75EDF4-7082-4BDF-9319-0651FBC3A6FD}" destId="{37744EC2-DDA7-4ACE-AA09-68316505D5DA}" srcOrd="5" destOrd="0" parTransId="{47D96447-86A9-4A01-8C2A-E03CF999F949}" sibTransId="{6FD2A1C2-5392-4D76-8179-6A35DC73F2A7}"/>
    <dgm:cxn modelId="{AEAA3203-DEF6-4B88-9196-C89DBEBBAA6F}" type="presOf" srcId="{37744EC2-DDA7-4ACE-AA09-68316505D5DA}" destId="{031D2AB2-49DF-4E20-8257-751DB07615D4}" srcOrd="0" destOrd="0" presId="urn:microsoft.com/office/officeart/2005/8/layout/vList2"/>
    <dgm:cxn modelId="{125EA7F2-E133-4F2E-BA7D-2EC05045CAD8}" type="presOf" srcId="{5E500ED3-5550-46F3-AF19-3753A3862A32}" destId="{A1D60F15-0721-4701-B678-6F76A9A06097}" srcOrd="0" destOrd="0" presId="urn:microsoft.com/office/officeart/2005/8/layout/vList2"/>
    <dgm:cxn modelId="{DB857437-A602-467F-A30F-D0BD97DFA9E2}" type="presOf" srcId="{AEC1982C-98C9-48F0-B97F-E2DEBCC30E47}" destId="{253F4D30-92DD-413D-AD0D-BC2F8F934E3C}" srcOrd="0" destOrd="0" presId="urn:microsoft.com/office/officeart/2005/8/layout/vList2"/>
    <dgm:cxn modelId="{490734BC-0AB1-4EBC-BA63-B4B8CB85FA8E}" srcId="{3A75EDF4-7082-4BDF-9319-0651FBC3A6FD}" destId="{6ACB93F5-4E2C-4F06-949B-0112FACA1789}" srcOrd="2" destOrd="0" parTransId="{633168EE-E1BA-410A-ADD3-F45F578431B2}" sibTransId="{4FC97096-9D48-4A2C-9A89-645ADBCCC7F5}"/>
    <dgm:cxn modelId="{FB8F83F8-EEDD-4D4E-8306-E962F129BE99}" srcId="{3A75EDF4-7082-4BDF-9319-0651FBC3A6FD}" destId="{93B6586B-3D98-481F-ACFB-C5014BCDA585}" srcOrd="1" destOrd="0" parTransId="{016918DA-725F-4A68-A7D1-012CA57ED2E5}" sibTransId="{387A2D12-B485-4A9E-B292-F5FF44C0BD1C}"/>
    <dgm:cxn modelId="{2E2104FA-BC0F-4848-8C6F-F9697F93BF85}" type="presOf" srcId="{3A75EDF4-7082-4BDF-9319-0651FBC3A6FD}" destId="{2437C73D-683B-4DC9-B368-B5FFD4448865}" srcOrd="0" destOrd="0" presId="urn:microsoft.com/office/officeart/2005/8/layout/vList2"/>
    <dgm:cxn modelId="{CF94C333-40A0-4002-A81B-600BDD5C7859}" type="presOf" srcId="{6CBDC7EF-AA65-4994-82A3-EEE15CB5B777}" destId="{B75510CA-5DB4-48C5-96C2-8D03471C7F40}" srcOrd="0" destOrd="0" presId="urn:microsoft.com/office/officeart/2005/8/layout/vList2"/>
    <dgm:cxn modelId="{B54C127B-AECC-4D65-8BD1-49E18DC845FC}" srcId="{3A75EDF4-7082-4BDF-9319-0651FBC3A6FD}" destId="{5E500ED3-5550-46F3-AF19-3753A3862A32}" srcOrd="6" destOrd="0" parTransId="{8E7F4AA8-21B2-48AD-A6A8-23FF51A3FEA5}" sibTransId="{99BCA506-6B48-44BD-87EE-B9E4C678F296}"/>
    <dgm:cxn modelId="{9F0B9D25-40DC-4EE7-AFD4-9F194372977A}" srcId="{3A75EDF4-7082-4BDF-9319-0651FBC3A6FD}" destId="{AEC1982C-98C9-48F0-B97F-E2DEBCC30E47}" srcOrd="0" destOrd="0" parTransId="{7D3B0EF7-A8A1-4928-967E-AC82C44EBBBB}" sibTransId="{85DA5319-0AEE-49F0-86E9-C8F6ED20CE0B}"/>
    <dgm:cxn modelId="{65BF9FDD-5DAE-46EF-A0AF-DA3BE83052B7}" srcId="{3A75EDF4-7082-4BDF-9319-0651FBC3A6FD}" destId="{6CBDC7EF-AA65-4994-82A3-EEE15CB5B777}" srcOrd="4" destOrd="0" parTransId="{BA681B5A-D307-4D2D-BF96-98B44A319057}" sibTransId="{757D7F5D-6112-49B7-A148-47E2255F0529}"/>
    <dgm:cxn modelId="{76FE67E0-D4CA-4B7E-BF79-835101CA3BDB}" type="presOf" srcId="{93B6586B-3D98-481F-ACFB-C5014BCDA585}" destId="{C698FFF0-DA22-4B83-A205-1078D3BAD88B}" srcOrd="0" destOrd="0" presId="urn:microsoft.com/office/officeart/2005/8/layout/vList2"/>
    <dgm:cxn modelId="{41654C51-B2A4-4FCE-B082-AB79DCD47ED5}" type="presOf" srcId="{6ACB93F5-4E2C-4F06-949B-0112FACA1789}" destId="{47F43A71-8364-49C5-8AC6-6C6B31F048E6}" srcOrd="0" destOrd="0" presId="urn:microsoft.com/office/officeart/2005/8/layout/vList2"/>
    <dgm:cxn modelId="{EF99782D-1C44-40A7-8B55-F343D3D8ED4B}" srcId="{3A75EDF4-7082-4BDF-9319-0651FBC3A6FD}" destId="{2284FD40-6862-49A8-9B3B-ACA5F2DB1C2E}" srcOrd="3" destOrd="0" parTransId="{DCB3A863-4064-4EAC-A905-3EF856748E8A}" sibTransId="{A251D1C3-EF18-4ECB-A9C6-A4765E2CC5F3}"/>
    <dgm:cxn modelId="{E3C521CB-6388-4157-B569-65B615B3DC98}" type="presOf" srcId="{2284FD40-6862-49A8-9B3B-ACA5F2DB1C2E}" destId="{2AB52A62-30DA-47FD-9B4A-16DEF1685043}" srcOrd="0" destOrd="0" presId="urn:microsoft.com/office/officeart/2005/8/layout/vList2"/>
    <dgm:cxn modelId="{38FBB8B8-C303-41F2-AC66-4ABAF30EC94E}" type="presParOf" srcId="{2437C73D-683B-4DC9-B368-B5FFD4448865}" destId="{253F4D30-92DD-413D-AD0D-BC2F8F934E3C}" srcOrd="0" destOrd="0" presId="urn:microsoft.com/office/officeart/2005/8/layout/vList2"/>
    <dgm:cxn modelId="{98949D04-E762-46DF-B0D0-3B9C4F51E2CD}" type="presParOf" srcId="{2437C73D-683B-4DC9-B368-B5FFD4448865}" destId="{A39D00C1-06C5-4342-827F-0E644A28E3A9}" srcOrd="1" destOrd="0" presId="urn:microsoft.com/office/officeart/2005/8/layout/vList2"/>
    <dgm:cxn modelId="{C3CE6CB7-8BD7-4AE7-A4A1-D1109D422DD8}" type="presParOf" srcId="{2437C73D-683B-4DC9-B368-B5FFD4448865}" destId="{C698FFF0-DA22-4B83-A205-1078D3BAD88B}" srcOrd="2" destOrd="0" presId="urn:microsoft.com/office/officeart/2005/8/layout/vList2"/>
    <dgm:cxn modelId="{CC941607-228C-42F8-B4A4-5A6B1BA49E50}" type="presParOf" srcId="{2437C73D-683B-4DC9-B368-B5FFD4448865}" destId="{BD1AF8B5-9441-4924-9130-C2F46216A870}" srcOrd="3" destOrd="0" presId="urn:microsoft.com/office/officeart/2005/8/layout/vList2"/>
    <dgm:cxn modelId="{A4D8E6FC-CE25-488A-BD0B-D6E2140C1D42}" type="presParOf" srcId="{2437C73D-683B-4DC9-B368-B5FFD4448865}" destId="{47F43A71-8364-49C5-8AC6-6C6B31F048E6}" srcOrd="4" destOrd="0" presId="urn:microsoft.com/office/officeart/2005/8/layout/vList2"/>
    <dgm:cxn modelId="{674C9FD9-2BC2-4807-A2DF-FA885A8EF80D}" type="presParOf" srcId="{2437C73D-683B-4DC9-B368-B5FFD4448865}" destId="{54F78678-F4F5-4A6C-9177-207AD3045555}" srcOrd="5" destOrd="0" presId="urn:microsoft.com/office/officeart/2005/8/layout/vList2"/>
    <dgm:cxn modelId="{AF7D4039-361D-4010-8137-C2B9D83D6086}" type="presParOf" srcId="{2437C73D-683B-4DC9-B368-B5FFD4448865}" destId="{2AB52A62-30DA-47FD-9B4A-16DEF1685043}" srcOrd="6" destOrd="0" presId="urn:microsoft.com/office/officeart/2005/8/layout/vList2"/>
    <dgm:cxn modelId="{6F7E63A7-8281-45C7-A383-21E9301286E5}" type="presParOf" srcId="{2437C73D-683B-4DC9-B368-B5FFD4448865}" destId="{066BDB69-DFC7-404A-B3FE-7639DF44FD4C}" srcOrd="7" destOrd="0" presId="urn:microsoft.com/office/officeart/2005/8/layout/vList2"/>
    <dgm:cxn modelId="{B0102B33-D24E-4A2D-B312-8DB049697BBD}" type="presParOf" srcId="{2437C73D-683B-4DC9-B368-B5FFD4448865}" destId="{B75510CA-5DB4-48C5-96C2-8D03471C7F40}" srcOrd="8" destOrd="0" presId="urn:microsoft.com/office/officeart/2005/8/layout/vList2"/>
    <dgm:cxn modelId="{D2D067A3-1990-40EA-A042-AA833EB61815}" type="presParOf" srcId="{2437C73D-683B-4DC9-B368-B5FFD4448865}" destId="{D6E53BEE-4C7A-4053-BE7B-26B57DCA1646}" srcOrd="9" destOrd="0" presId="urn:microsoft.com/office/officeart/2005/8/layout/vList2"/>
    <dgm:cxn modelId="{1E929BBF-4C1B-4EB8-B03A-B2ED02DB1BAF}" type="presParOf" srcId="{2437C73D-683B-4DC9-B368-B5FFD4448865}" destId="{031D2AB2-49DF-4E20-8257-751DB07615D4}" srcOrd="10" destOrd="0" presId="urn:microsoft.com/office/officeart/2005/8/layout/vList2"/>
    <dgm:cxn modelId="{8146DE9B-47D3-4FBB-8104-D2DC4DF77322}" type="presParOf" srcId="{2437C73D-683B-4DC9-B368-B5FFD4448865}" destId="{C6192666-A366-4F78-A5DA-A38FD578E0DD}" srcOrd="11" destOrd="0" presId="urn:microsoft.com/office/officeart/2005/8/layout/vList2"/>
    <dgm:cxn modelId="{223BDCC5-1071-440C-AF4D-0CE561F6E579}" type="presParOf" srcId="{2437C73D-683B-4DC9-B368-B5FFD4448865}" destId="{A1D60F15-0721-4701-B678-6F76A9A06097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D275449-1BB2-472C-9BE5-369D90E967B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B05609A-A443-4C1B-B8D8-C42CEA3A9A42}">
      <dgm:prSet phldrT="[Текст]"/>
      <dgm:spPr>
        <a:solidFill>
          <a:schemeClr val="accent6"/>
        </a:solidFill>
      </dgm:spPr>
      <dgm:t>
        <a:bodyPr/>
        <a:lstStyle/>
        <a:p>
          <a:pPr algn="ctr"/>
          <a:r>
            <a:rPr lang="ru-RU" dirty="0" smtClean="0"/>
            <a:t>Счет на оплату</a:t>
          </a:r>
          <a:r>
            <a:rPr lang="en-US" dirty="0" smtClean="0"/>
            <a:t> (</a:t>
          </a:r>
          <a:r>
            <a:rPr lang="ru-RU" dirty="0" smtClean="0"/>
            <a:t>печатная форма</a:t>
          </a:r>
          <a:r>
            <a:rPr lang="en-US" dirty="0" smtClean="0"/>
            <a:t>)</a:t>
          </a:r>
          <a:r>
            <a:rPr lang="ru-RU" dirty="0" smtClean="0"/>
            <a:t> медицинской помощи должен содержать следующие сведения:</a:t>
          </a:r>
          <a:endParaRPr lang="ru-RU" dirty="0"/>
        </a:p>
      </dgm:t>
    </dgm:pt>
    <dgm:pt modelId="{43E35C3E-0F7F-4599-AB91-7F318B7C1AEF}" type="parTrans" cxnId="{612A4613-D2F1-4B69-BD8E-4F60AFA98177}">
      <dgm:prSet/>
      <dgm:spPr/>
      <dgm:t>
        <a:bodyPr/>
        <a:lstStyle/>
        <a:p>
          <a:endParaRPr lang="ru-RU"/>
        </a:p>
      </dgm:t>
    </dgm:pt>
    <dgm:pt modelId="{38BE4F0C-D835-4B5E-A64B-7E421B12AD7C}" type="sibTrans" cxnId="{612A4613-D2F1-4B69-BD8E-4F60AFA98177}">
      <dgm:prSet/>
      <dgm:spPr/>
      <dgm:t>
        <a:bodyPr/>
        <a:lstStyle/>
        <a:p>
          <a:endParaRPr lang="ru-RU"/>
        </a:p>
      </dgm:t>
    </dgm:pt>
    <dgm:pt modelId="{32AE75AC-C63D-41E3-B67C-483CFC31609A}" type="pres">
      <dgm:prSet presAssocID="{7D275449-1BB2-472C-9BE5-369D90E967B7}" presName="linear" presStyleCnt="0">
        <dgm:presLayoutVars>
          <dgm:animLvl val="lvl"/>
          <dgm:resizeHandles val="exact"/>
        </dgm:presLayoutVars>
      </dgm:prSet>
      <dgm:spPr/>
    </dgm:pt>
    <dgm:pt modelId="{A6E810E6-0094-4B01-BEA4-1FB8B3216605}" type="pres">
      <dgm:prSet presAssocID="{1B05609A-A443-4C1B-B8D8-C42CEA3A9A42}" presName="parentText" presStyleLbl="node1" presStyleIdx="0" presStyleCnt="1" custScaleY="5553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BCF4E14-79CF-4F06-AD54-0E5CD9F81C09}" type="presOf" srcId="{1B05609A-A443-4C1B-B8D8-C42CEA3A9A42}" destId="{A6E810E6-0094-4B01-BEA4-1FB8B3216605}" srcOrd="0" destOrd="0" presId="urn:microsoft.com/office/officeart/2005/8/layout/vList2"/>
    <dgm:cxn modelId="{612A4613-D2F1-4B69-BD8E-4F60AFA98177}" srcId="{7D275449-1BB2-472C-9BE5-369D90E967B7}" destId="{1B05609A-A443-4C1B-B8D8-C42CEA3A9A42}" srcOrd="0" destOrd="0" parTransId="{43E35C3E-0F7F-4599-AB91-7F318B7C1AEF}" sibTransId="{38BE4F0C-D835-4B5E-A64B-7E421B12AD7C}"/>
    <dgm:cxn modelId="{D0874E44-D31C-46A2-8A6E-9D92EDF9D002}" type="presOf" srcId="{7D275449-1BB2-472C-9BE5-369D90E967B7}" destId="{32AE75AC-C63D-41E3-B67C-483CFC31609A}" srcOrd="0" destOrd="0" presId="urn:microsoft.com/office/officeart/2005/8/layout/vList2"/>
    <dgm:cxn modelId="{8A93235D-8C5E-47B3-97D7-1BAD2583F145}" type="presParOf" srcId="{32AE75AC-C63D-41E3-B67C-483CFC31609A}" destId="{A6E810E6-0094-4B01-BEA4-1FB8B3216605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D275449-1BB2-472C-9BE5-369D90E967B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B05609A-A443-4C1B-B8D8-C42CEA3A9A42}">
      <dgm:prSet phldrT="[Текст]" custT="1"/>
      <dgm:spPr>
        <a:solidFill>
          <a:schemeClr val="accent6"/>
        </a:solidFill>
      </dgm:spPr>
      <dgm:t>
        <a:bodyPr/>
        <a:lstStyle/>
        <a:p>
          <a:pPr algn="ctr"/>
          <a:r>
            <a:rPr lang="ru-RU" sz="1600" dirty="0" smtClean="0"/>
            <a:t>Реестр счета в электронном виде (архив </a:t>
          </a:r>
          <a:r>
            <a:rPr lang="en-US" sz="1600" dirty="0" smtClean="0"/>
            <a:t>*.</a:t>
          </a:r>
          <a:r>
            <a:rPr lang="en-US" sz="1600" dirty="0" err="1" smtClean="0"/>
            <a:t>oms</a:t>
          </a:r>
          <a:r>
            <a:rPr lang="ru-RU" sz="1600" dirty="0" smtClean="0"/>
            <a:t>) должен содержать следующие сведения:</a:t>
          </a:r>
          <a:endParaRPr lang="ru-RU" sz="1600" dirty="0"/>
        </a:p>
      </dgm:t>
    </dgm:pt>
    <dgm:pt modelId="{43E35C3E-0F7F-4599-AB91-7F318B7C1AEF}" type="parTrans" cxnId="{612A4613-D2F1-4B69-BD8E-4F60AFA98177}">
      <dgm:prSet/>
      <dgm:spPr/>
      <dgm:t>
        <a:bodyPr/>
        <a:lstStyle/>
        <a:p>
          <a:endParaRPr lang="ru-RU"/>
        </a:p>
      </dgm:t>
    </dgm:pt>
    <dgm:pt modelId="{38BE4F0C-D835-4B5E-A64B-7E421B12AD7C}" type="sibTrans" cxnId="{612A4613-D2F1-4B69-BD8E-4F60AFA98177}">
      <dgm:prSet/>
      <dgm:spPr/>
      <dgm:t>
        <a:bodyPr/>
        <a:lstStyle/>
        <a:p>
          <a:endParaRPr lang="ru-RU"/>
        </a:p>
      </dgm:t>
    </dgm:pt>
    <dgm:pt modelId="{32AE75AC-C63D-41E3-B67C-483CFC31609A}" type="pres">
      <dgm:prSet presAssocID="{7D275449-1BB2-472C-9BE5-369D90E967B7}" presName="linear" presStyleCnt="0">
        <dgm:presLayoutVars>
          <dgm:animLvl val="lvl"/>
          <dgm:resizeHandles val="exact"/>
        </dgm:presLayoutVars>
      </dgm:prSet>
      <dgm:spPr/>
    </dgm:pt>
    <dgm:pt modelId="{A6E810E6-0094-4B01-BEA4-1FB8B3216605}" type="pres">
      <dgm:prSet presAssocID="{1B05609A-A443-4C1B-B8D8-C42CEA3A9A42}" presName="parentText" presStyleLbl="node1" presStyleIdx="0" presStyleCnt="1" custScaleY="46456" custLinFactNeighborX="-1181" custLinFactNeighborY="-519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7571EFC-52C1-4A60-AEFF-969F1873A468}" type="presOf" srcId="{1B05609A-A443-4C1B-B8D8-C42CEA3A9A42}" destId="{A6E810E6-0094-4B01-BEA4-1FB8B3216605}" srcOrd="0" destOrd="0" presId="urn:microsoft.com/office/officeart/2005/8/layout/vList2"/>
    <dgm:cxn modelId="{612A4613-D2F1-4B69-BD8E-4F60AFA98177}" srcId="{7D275449-1BB2-472C-9BE5-369D90E967B7}" destId="{1B05609A-A443-4C1B-B8D8-C42CEA3A9A42}" srcOrd="0" destOrd="0" parTransId="{43E35C3E-0F7F-4599-AB91-7F318B7C1AEF}" sibTransId="{38BE4F0C-D835-4B5E-A64B-7E421B12AD7C}"/>
    <dgm:cxn modelId="{072AF9B8-AAC4-406A-B381-CBA600206DA8}" type="presOf" srcId="{7D275449-1BB2-472C-9BE5-369D90E967B7}" destId="{32AE75AC-C63D-41E3-B67C-483CFC31609A}" srcOrd="0" destOrd="0" presId="urn:microsoft.com/office/officeart/2005/8/layout/vList2"/>
    <dgm:cxn modelId="{19412C9B-E7F2-48BF-A5BE-9E30DB2FEB16}" type="presParOf" srcId="{32AE75AC-C63D-41E3-B67C-483CFC31609A}" destId="{A6E810E6-0094-4B01-BEA4-1FB8B3216605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C67E6EB-9F10-4355-BE53-8B190C6419F7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D8C58B4-5D89-4F69-A4C3-D10EA73AB9C1}">
      <dgm:prSet phldrT="[Текст]"/>
      <dgm:spPr/>
      <dgm:t>
        <a:bodyPr/>
        <a:lstStyle/>
        <a:p>
          <a:r>
            <a:rPr lang="en-US" dirty="0" smtClean="0"/>
            <a:t>XML </a:t>
          </a:r>
          <a:r>
            <a:rPr lang="ru-RU" dirty="0" smtClean="0"/>
            <a:t>файл содержащий персональные данные ЗЛ</a:t>
          </a:r>
          <a:endParaRPr lang="ru-RU" dirty="0"/>
        </a:p>
      </dgm:t>
    </dgm:pt>
    <dgm:pt modelId="{ED9253D7-0045-4857-9E6D-D92E5FE36B08}" type="parTrans" cxnId="{2185A56D-8F9E-4B4E-9725-A99C3C574E2A}">
      <dgm:prSet/>
      <dgm:spPr/>
      <dgm:t>
        <a:bodyPr/>
        <a:lstStyle/>
        <a:p>
          <a:endParaRPr lang="ru-RU"/>
        </a:p>
      </dgm:t>
    </dgm:pt>
    <dgm:pt modelId="{0677E624-C8AC-4AA0-8EDA-4A1E8EEAF07F}" type="sibTrans" cxnId="{2185A56D-8F9E-4B4E-9725-A99C3C574E2A}">
      <dgm:prSet/>
      <dgm:spPr/>
      <dgm:t>
        <a:bodyPr/>
        <a:lstStyle/>
        <a:p>
          <a:endParaRPr lang="ru-RU"/>
        </a:p>
      </dgm:t>
    </dgm:pt>
    <dgm:pt modelId="{D69F0ED8-6AEB-47E1-BA90-EED2BBB26A47}">
      <dgm:prSet phldrT="[Текст]"/>
      <dgm:spPr/>
      <dgm:t>
        <a:bodyPr/>
        <a:lstStyle/>
        <a:p>
          <a:r>
            <a:rPr lang="ru-RU" dirty="0" smtClean="0"/>
            <a:t>ФИО</a:t>
          </a:r>
          <a:endParaRPr lang="ru-RU" dirty="0"/>
        </a:p>
      </dgm:t>
    </dgm:pt>
    <dgm:pt modelId="{6D92C2C2-C2CD-4905-B75F-79AC2C0C6EAB}" type="parTrans" cxnId="{680F2854-730A-465A-A1C4-7D751F0D51F5}">
      <dgm:prSet/>
      <dgm:spPr/>
      <dgm:t>
        <a:bodyPr/>
        <a:lstStyle/>
        <a:p>
          <a:endParaRPr lang="ru-RU"/>
        </a:p>
      </dgm:t>
    </dgm:pt>
    <dgm:pt modelId="{E3FB1118-FE84-445F-9310-8D9B6EE65EB0}" type="sibTrans" cxnId="{680F2854-730A-465A-A1C4-7D751F0D51F5}">
      <dgm:prSet/>
      <dgm:spPr/>
      <dgm:t>
        <a:bodyPr/>
        <a:lstStyle/>
        <a:p>
          <a:endParaRPr lang="ru-RU"/>
        </a:p>
      </dgm:t>
    </dgm:pt>
    <dgm:pt modelId="{B139FE1E-92E1-4CC6-AF56-7B7936163036}">
      <dgm:prSet phldrT="[Текст]"/>
      <dgm:spPr/>
      <dgm:t>
        <a:bodyPr/>
        <a:lstStyle/>
        <a:p>
          <a:r>
            <a:rPr lang="ru-RU" dirty="0" smtClean="0"/>
            <a:t>ДР</a:t>
          </a:r>
          <a:endParaRPr lang="ru-RU" dirty="0"/>
        </a:p>
      </dgm:t>
    </dgm:pt>
    <dgm:pt modelId="{13492729-0AAB-46DD-9110-0AB21E4F86BB}" type="parTrans" cxnId="{DB2E1A03-DD61-478F-A448-FE6DE4396698}">
      <dgm:prSet/>
      <dgm:spPr/>
      <dgm:t>
        <a:bodyPr/>
        <a:lstStyle/>
        <a:p>
          <a:endParaRPr lang="ru-RU"/>
        </a:p>
      </dgm:t>
    </dgm:pt>
    <dgm:pt modelId="{358E243C-C6BB-49C1-8044-1659487DDC6B}" type="sibTrans" cxnId="{DB2E1A03-DD61-478F-A448-FE6DE4396698}">
      <dgm:prSet/>
      <dgm:spPr/>
      <dgm:t>
        <a:bodyPr/>
        <a:lstStyle/>
        <a:p>
          <a:endParaRPr lang="ru-RU"/>
        </a:p>
      </dgm:t>
    </dgm:pt>
    <dgm:pt modelId="{C8E2766D-FC82-49BD-9CC8-A6E0627E5B5E}">
      <dgm:prSet phldrT="[Текст]"/>
      <dgm:spPr/>
      <dgm:t>
        <a:bodyPr/>
        <a:lstStyle/>
        <a:p>
          <a:r>
            <a:rPr lang="en-US" dirty="0" smtClean="0"/>
            <a:t>XML </a:t>
          </a:r>
          <a:r>
            <a:rPr lang="ru-RU" dirty="0" smtClean="0"/>
            <a:t>файл содержащий сведения об оказанной МП ЗЛ</a:t>
          </a:r>
          <a:endParaRPr lang="ru-RU" dirty="0"/>
        </a:p>
      </dgm:t>
    </dgm:pt>
    <dgm:pt modelId="{5583FBBA-8C88-415D-B8E0-ED184AACD8AB}" type="parTrans" cxnId="{AB27D85A-B862-429C-9AB6-032CCFA1C405}">
      <dgm:prSet/>
      <dgm:spPr/>
      <dgm:t>
        <a:bodyPr/>
        <a:lstStyle/>
        <a:p>
          <a:endParaRPr lang="ru-RU"/>
        </a:p>
      </dgm:t>
    </dgm:pt>
    <dgm:pt modelId="{687EA84C-84D5-4000-88A1-1746742860E4}" type="sibTrans" cxnId="{AB27D85A-B862-429C-9AB6-032CCFA1C405}">
      <dgm:prSet/>
      <dgm:spPr/>
      <dgm:t>
        <a:bodyPr/>
        <a:lstStyle/>
        <a:p>
          <a:endParaRPr lang="ru-RU"/>
        </a:p>
      </dgm:t>
    </dgm:pt>
    <dgm:pt modelId="{C1CD39D4-367F-46EA-9FA0-AFD126F235B3}">
      <dgm:prSet phldrT="[Текст]"/>
      <dgm:spPr/>
      <dgm:t>
        <a:bodyPr/>
        <a:lstStyle/>
        <a:p>
          <a:r>
            <a:rPr lang="ru-RU" dirty="0" smtClean="0"/>
            <a:t>Код МО </a:t>
          </a:r>
          <a:endParaRPr lang="ru-RU" dirty="0"/>
        </a:p>
      </dgm:t>
    </dgm:pt>
    <dgm:pt modelId="{94876492-BFEC-4F93-A9E5-5E5E9BE32523}" type="parTrans" cxnId="{246B3154-8858-485C-9187-3008B28D4322}">
      <dgm:prSet/>
      <dgm:spPr/>
      <dgm:t>
        <a:bodyPr/>
        <a:lstStyle/>
        <a:p>
          <a:endParaRPr lang="ru-RU"/>
        </a:p>
      </dgm:t>
    </dgm:pt>
    <dgm:pt modelId="{177AEF9E-C76B-4D89-BDC7-203F55915DE1}" type="sibTrans" cxnId="{246B3154-8858-485C-9187-3008B28D4322}">
      <dgm:prSet/>
      <dgm:spPr/>
      <dgm:t>
        <a:bodyPr/>
        <a:lstStyle/>
        <a:p>
          <a:endParaRPr lang="ru-RU"/>
        </a:p>
      </dgm:t>
    </dgm:pt>
    <dgm:pt modelId="{026C3322-7D04-4D8B-A690-77B420A6B048}">
      <dgm:prSet phldrT="[Текст]"/>
      <dgm:spPr/>
      <dgm:t>
        <a:bodyPr/>
        <a:lstStyle/>
        <a:p>
          <a:r>
            <a:rPr lang="ru-RU" dirty="0" smtClean="0"/>
            <a:t>Код СМО</a:t>
          </a:r>
          <a:endParaRPr lang="ru-RU" dirty="0"/>
        </a:p>
      </dgm:t>
    </dgm:pt>
    <dgm:pt modelId="{1E718808-08A2-4C83-A8BB-CF554CCBCCD5}" type="parTrans" cxnId="{E81E38C0-A39C-42D8-9045-ED0494D350B4}">
      <dgm:prSet/>
      <dgm:spPr/>
      <dgm:t>
        <a:bodyPr/>
        <a:lstStyle/>
        <a:p>
          <a:endParaRPr lang="ru-RU"/>
        </a:p>
      </dgm:t>
    </dgm:pt>
    <dgm:pt modelId="{5E53C0DB-7369-471B-914B-62E3781D0BBC}" type="sibTrans" cxnId="{E81E38C0-A39C-42D8-9045-ED0494D350B4}">
      <dgm:prSet/>
      <dgm:spPr/>
      <dgm:t>
        <a:bodyPr/>
        <a:lstStyle/>
        <a:p>
          <a:endParaRPr lang="ru-RU"/>
        </a:p>
      </dgm:t>
    </dgm:pt>
    <dgm:pt modelId="{5F1CF04B-33E9-4503-9F81-542FD22CA0D6}">
      <dgm:prSet phldrT="[Текст]"/>
      <dgm:spPr/>
      <dgm:t>
        <a:bodyPr/>
        <a:lstStyle/>
        <a:p>
          <a:r>
            <a:rPr lang="ru-RU" dirty="0" smtClean="0"/>
            <a:t>Реквизиты ДПФС</a:t>
          </a:r>
          <a:endParaRPr lang="ru-RU" dirty="0"/>
        </a:p>
      </dgm:t>
    </dgm:pt>
    <dgm:pt modelId="{1407E9A8-04F5-4C2B-B624-94B39699F905}" type="parTrans" cxnId="{E409FE5D-0A4C-45E1-AC2D-CFFB3EEB4EC7}">
      <dgm:prSet/>
      <dgm:spPr/>
      <dgm:t>
        <a:bodyPr/>
        <a:lstStyle/>
        <a:p>
          <a:endParaRPr lang="ru-RU"/>
        </a:p>
      </dgm:t>
    </dgm:pt>
    <dgm:pt modelId="{9AAD4872-38BC-4B33-BA42-27EAFCE8799A}" type="sibTrans" cxnId="{E409FE5D-0A4C-45E1-AC2D-CFFB3EEB4EC7}">
      <dgm:prSet/>
      <dgm:spPr/>
      <dgm:t>
        <a:bodyPr/>
        <a:lstStyle/>
        <a:p>
          <a:endParaRPr lang="ru-RU"/>
        </a:p>
      </dgm:t>
    </dgm:pt>
    <dgm:pt modelId="{B6ECE9A3-5CE7-4239-9C33-736A5B9B6056}">
      <dgm:prSet phldrT="[Текст]"/>
      <dgm:spPr/>
      <dgm:t>
        <a:bodyPr/>
        <a:lstStyle/>
        <a:p>
          <a:endParaRPr lang="ru-RU" dirty="0"/>
        </a:p>
      </dgm:t>
    </dgm:pt>
    <dgm:pt modelId="{191C0FFF-9262-4AD6-87D1-80A6BF251995}" type="parTrans" cxnId="{83158C5F-A011-412B-BC26-F58F0D2D7590}">
      <dgm:prSet/>
      <dgm:spPr/>
      <dgm:t>
        <a:bodyPr/>
        <a:lstStyle/>
        <a:p>
          <a:endParaRPr lang="ru-RU"/>
        </a:p>
      </dgm:t>
    </dgm:pt>
    <dgm:pt modelId="{A542CE7B-A191-4093-843D-16809B64E3D2}" type="sibTrans" cxnId="{83158C5F-A011-412B-BC26-F58F0D2D7590}">
      <dgm:prSet/>
      <dgm:spPr/>
      <dgm:t>
        <a:bodyPr/>
        <a:lstStyle/>
        <a:p>
          <a:endParaRPr lang="ru-RU"/>
        </a:p>
      </dgm:t>
    </dgm:pt>
    <dgm:pt modelId="{938AA4AA-50F2-4E08-8F19-AE69A76DE01E}">
      <dgm:prSet phldrT="[Текст]"/>
      <dgm:spPr/>
      <dgm:t>
        <a:bodyPr/>
        <a:lstStyle/>
        <a:p>
          <a:r>
            <a:rPr lang="ru-RU" dirty="0" smtClean="0"/>
            <a:t>Реквизиты ДУЛ</a:t>
          </a:r>
          <a:endParaRPr lang="ru-RU" dirty="0"/>
        </a:p>
      </dgm:t>
    </dgm:pt>
    <dgm:pt modelId="{2E8D6304-DA1E-47C3-8062-C77DA3D592C2}" type="sibTrans" cxnId="{543DDCF8-A7FC-4309-BB9C-23594C961730}">
      <dgm:prSet/>
      <dgm:spPr/>
      <dgm:t>
        <a:bodyPr/>
        <a:lstStyle/>
        <a:p>
          <a:endParaRPr lang="ru-RU"/>
        </a:p>
      </dgm:t>
    </dgm:pt>
    <dgm:pt modelId="{49832915-C921-4106-B2DC-BD7CAC5125B1}" type="parTrans" cxnId="{543DDCF8-A7FC-4309-BB9C-23594C961730}">
      <dgm:prSet/>
      <dgm:spPr/>
      <dgm:t>
        <a:bodyPr/>
        <a:lstStyle/>
        <a:p>
          <a:endParaRPr lang="ru-RU"/>
        </a:p>
      </dgm:t>
    </dgm:pt>
    <dgm:pt modelId="{22B0C8E6-EFBF-4EC7-8B27-E060D50E1D9C}">
      <dgm:prSet phldrT="[Текст]"/>
      <dgm:spPr/>
      <dgm:t>
        <a:bodyPr/>
        <a:lstStyle/>
        <a:p>
          <a:r>
            <a:rPr lang="ru-RU" dirty="0" smtClean="0"/>
            <a:t>Отчетный период</a:t>
          </a:r>
          <a:endParaRPr lang="ru-RU" dirty="0"/>
        </a:p>
      </dgm:t>
    </dgm:pt>
    <dgm:pt modelId="{720B93D3-2489-449E-B96A-91EB8F085A32}" type="parTrans" cxnId="{C2BB9823-749F-410F-ABAD-361735C0196F}">
      <dgm:prSet/>
      <dgm:spPr/>
      <dgm:t>
        <a:bodyPr/>
        <a:lstStyle/>
        <a:p>
          <a:endParaRPr lang="ru-RU"/>
        </a:p>
      </dgm:t>
    </dgm:pt>
    <dgm:pt modelId="{551E7596-953F-4892-B4EC-CC192822B22C}" type="sibTrans" cxnId="{C2BB9823-749F-410F-ABAD-361735C0196F}">
      <dgm:prSet/>
      <dgm:spPr/>
      <dgm:t>
        <a:bodyPr/>
        <a:lstStyle/>
        <a:p>
          <a:endParaRPr lang="ru-RU"/>
        </a:p>
      </dgm:t>
    </dgm:pt>
    <dgm:pt modelId="{D9013AE7-74AA-4CB3-A24A-DA25969C6B2B}">
      <dgm:prSet phldrT="[Текст]"/>
      <dgm:spPr/>
      <dgm:t>
        <a:bodyPr/>
        <a:lstStyle/>
        <a:p>
          <a:r>
            <a:rPr lang="ru-RU" dirty="0" smtClean="0"/>
            <a:t>Сумма по реестру счета</a:t>
          </a:r>
          <a:endParaRPr lang="ru-RU" dirty="0"/>
        </a:p>
      </dgm:t>
    </dgm:pt>
    <dgm:pt modelId="{8C47B745-1A13-42D0-9C83-B9DD8B2201CE}" type="parTrans" cxnId="{0E1E3C92-F068-4EC6-B727-03BEB7D7B229}">
      <dgm:prSet/>
      <dgm:spPr/>
      <dgm:t>
        <a:bodyPr/>
        <a:lstStyle/>
        <a:p>
          <a:endParaRPr lang="ru-RU"/>
        </a:p>
      </dgm:t>
    </dgm:pt>
    <dgm:pt modelId="{9921D994-CBD4-4255-93D9-4DD1DBAE5D28}" type="sibTrans" cxnId="{0E1E3C92-F068-4EC6-B727-03BEB7D7B229}">
      <dgm:prSet/>
      <dgm:spPr/>
      <dgm:t>
        <a:bodyPr/>
        <a:lstStyle/>
        <a:p>
          <a:endParaRPr lang="ru-RU"/>
        </a:p>
      </dgm:t>
    </dgm:pt>
    <dgm:pt modelId="{3372E6DF-FDCF-4C5B-A77B-1255A3E8EA2E}">
      <dgm:prSet phldrT="[Текст]"/>
      <dgm:spPr/>
      <dgm:t>
        <a:bodyPr/>
        <a:lstStyle/>
        <a:p>
          <a:r>
            <a:rPr lang="ru-RU" dirty="0" smtClean="0"/>
            <a:t>Сведения об оказанной МП (вид оказанной МП; основной диагноз в соответствии с МКБ-10; дату начала и окончания оказания МП; объем оказанной МП; профиль казанной МП; тариф на оплату МП; стоимость оказанной МП; результат обращения за МП; виды и коды диагностических или консультативных услуг и т.д.)</a:t>
          </a:r>
          <a:endParaRPr lang="ru-RU" dirty="0"/>
        </a:p>
      </dgm:t>
    </dgm:pt>
    <dgm:pt modelId="{5C79F6D3-78A6-4976-9ED8-018E8AFA5B00}" type="parTrans" cxnId="{3FDBF735-7657-4848-8ABD-41A171CA3C51}">
      <dgm:prSet/>
      <dgm:spPr/>
      <dgm:t>
        <a:bodyPr/>
        <a:lstStyle/>
        <a:p>
          <a:endParaRPr lang="ru-RU"/>
        </a:p>
      </dgm:t>
    </dgm:pt>
    <dgm:pt modelId="{B8D76F88-4056-436B-B970-08D6B0F33DE5}" type="sibTrans" cxnId="{3FDBF735-7657-4848-8ABD-41A171CA3C51}">
      <dgm:prSet/>
      <dgm:spPr/>
      <dgm:t>
        <a:bodyPr/>
        <a:lstStyle/>
        <a:p>
          <a:endParaRPr lang="ru-RU"/>
        </a:p>
      </dgm:t>
    </dgm:pt>
    <dgm:pt modelId="{3F83B7A3-95B0-4D2D-A707-A00D11FF44CA}" type="pres">
      <dgm:prSet presAssocID="{5C67E6EB-9F10-4355-BE53-8B190C6419F7}" presName="Name0" presStyleCnt="0">
        <dgm:presLayoutVars>
          <dgm:dir/>
          <dgm:animLvl val="lvl"/>
          <dgm:resizeHandles val="exact"/>
        </dgm:presLayoutVars>
      </dgm:prSet>
      <dgm:spPr/>
    </dgm:pt>
    <dgm:pt modelId="{6A25B04B-26F0-472C-BAE7-A15371A3FFF4}" type="pres">
      <dgm:prSet presAssocID="{7D8C58B4-5D89-4F69-A4C3-D10EA73AB9C1}" presName="composite" presStyleCnt="0"/>
      <dgm:spPr/>
    </dgm:pt>
    <dgm:pt modelId="{BB949315-C6AB-4086-AB6F-C2B3BC80ED05}" type="pres">
      <dgm:prSet presAssocID="{7D8C58B4-5D89-4F69-A4C3-D10EA73AB9C1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DBB4C5-ECE6-4114-95EA-8D2C2D8A7D1D}" type="pres">
      <dgm:prSet presAssocID="{7D8C58B4-5D89-4F69-A4C3-D10EA73AB9C1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DF6867-C656-485B-B462-BC8D42FB0B65}" type="pres">
      <dgm:prSet presAssocID="{0677E624-C8AC-4AA0-8EDA-4A1E8EEAF07F}" presName="space" presStyleCnt="0"/>
      <dgm:spPr/>
    </dgm:pt>
    <dgm:pt modelId="{8386386C-8C4A-4886-B5F4-0E4CE4A08F00}" type="pres">
      <dgm:prSet presAssocID="{C8E2766D-FC82-49BD-9CC8-A6E0627E5B5E}" presName="composite" presStyleCnt="0"/>
      <dgm:spPr/>
    </dgm:pt>
    <dgm:pt modelId="{00A3BF74-C5AA-4E30-ABF1-F71BA8E4DEF1}" type="pres">
      <dgm:prSet presAssocID="{C8E2766D-FC82-49BD-9CC8-A6E0627E5B5E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764433-C62A-488C-BEA9-ABB6AA523F45}" type="pres">
      <dgm:prSet presAssocID="{C8E2766D-FC82-49BD-9CC8-A6E0627E5B5E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2BB9823-749F-410F-ABAD-361735C0196F}" srcId="{C8E2766D-FC82-49BD-9CC8-A6E0627E5B5E}" destId="{22B0C8E6-EFBF-4EC7-8B27-E060D50E1D9C}" srcOrd="3" destOrd="0" parTransId="{720B93D3-2489-449E-B96A-91EB8F085A32}" sibTransId="{551E7596-953F-4892-B4EC-CC192822B22C}"/>
    <dgm:cxn modelId="{1B31CD5A-CDAF-4D71-8A26-CEC418EDF6A4}" type="presOf" srcId="{D69F0ED8-6AEB-47E1-BA90-EED2BBB26A47}" destId="{1FDBB4C5-ECE6-4114-95EA-8D2C2D8A7D1D}" srcOrd="0" destOrd="0" presId="urn:microsoft.com/office/officeart/2005/8/layout/hList1"/>
    <dgm:cxn modelId="{2185A56D-8F9E-4B4E-9725-A99C3C574E2A}" srcId="{5C67E6EB-9F10-4355-BE53-8B190C6419F7}" destId="{7D8C58B4-5D89-4F69-A4C3-D10EA73AB9C1}" srcOrd="0" destOrd="0" parTransId="{ED9253D7-0045-4857-9E6D-D92E5FE36B08}" sibTransId="{0677E624-C8AC-4AA0-8EDA-4A1E8EEAF07F}"/>
    <dgm:cxn modelId="{74D0EEBE-C9FD-41A7-B2C5-6FF17C330BED}" type="presOf" srcId="{B139FE1E-92E1-4CC6-AF56-7B7936163036}" destId="{1FDBB4C5-ECE6-4114-95EA-8D2C2D8A7D1D}" srcOrd="0" destOrd="1" presId="urn:microsoft.com/office/officeart/2005/8/layout/hList1"/>
    <dgm:cxn modelId="{680F2854-730A-465A-A1C4-7D751F0D51F5}" srcId="{7D8C58B4-5D89-4F69-A4C3-D10EA73AB9C1}" destId="{D69F0ED8-6AEB-47E1-BA90-EED2BBB26A47}" srcOrd="0" destOrd="0" parTransId="{6D92C2C2-C2CD-4905-B75F-79AC2C0C6EAB}" sibTransId="{E3FB1118-FE84-445F-9310-8D9B6EE65EB0}"/>
    <dgm:cxn modelId="{68333A69-0E41-4FB2-987A-216FBC5C0876}" type="presOf" srcId="{5C67E6EB-9F10-4355-BE53-8B190C6419F7}" destId="{3F83B7A3-95B0-4D2D-A707-A00D11FF44CA}" srcOrd="0" destOrd="0" presId="urn:microsoft.com/office/officeart/2005/8/layout/hList1"/>
    <dgm:cxn modelId="{5A32525B-6E0A-472C-9230-BD9B5411E16A}" type="presOf" srcId="{7D8C58B4-5D89-4F69-A4C3-D10EA73AB9C1}" destId="{BB949315-C6AB-4086-AB6F-C2B3BC80ED05}" srcOrd="0" destOrd="0" presId="urn:microsoft.com/office/officeart/2005/8/layout/hList1"/>
    <dgm:cxn modelId="{83158C5F-A011-412B-BC26-F58F0D2D7590}" srcId="{7D8C58B4-5D89-4F69-A4C3-D10EA73AB9C1}" destId="{B6ECE9A3-5CE7-4239-9C33-736A5B9B6056}" srcOrd="4" destOrd="0" parTransId="{191C0FFF-9262-4AD6-87D1-80A6BF251995}" sibTransId="{A542CE7B-A191-4093-843D-16809B64E3D2}"/>
    <dgm:cxn modelId="{327F69F4-7B67-4253-9405-1936E7EAC012}" type="presOf" srcId="{22B0C8E6-EFBF-4EC7-8B27-E060D50E1D9C}" destId="{0D764433-C62A-488C-BEA9-ABB6AA523F45}" srcOrd="0" destOrd="3" presId="urn:microsoft.com/office/officeart/2005/8/layout/hList1"/>
    <dgm:cxn modelId="{DB2E1A03-DD61-478F-A448-FE6DE4396698}" srcId="{7D8C58B4-5D89-4F69-A4C3-D10EA73AB9C1}" destId="{B139FE1E-92E1-4CC6-AF56-7B7936163036}" srcOrd="1" destOrd="0" parTransId="{13492729-0AAB-46DD-9110-0AB21E4F86BB}" sibTransId="{358E243C-C6BB-49C1-8044-1659487DDC6B}"/>
    <dgm:cxn modelId="{3FDBF735-7657-4848-8ABD-41A171CA3C51}" srcId="{C8E2766D-FC82-49BD-9CC8-A6E0627E5B5E}" destId="{3372E6DF-FDCF-4C5B-A77B-1255A3E8EA2E}" srcOrd="4" destOrd="0" parTransId="{5C79F6D3-78A6-4976-9ED8-018E8AFA5B00}" sibTransId="{B8D76F88-4056-436B-B970-08D6B0F33DE5}"/>
    <dgm:cxn modelId="{84D992C7-3C2A-408E-898B-07D67BE3AE3E}" type="presOf" srcId="{C1CD39D4-367F-46EA-9FA0-AFD126F235B3}" destId="{0D764433-C62A-488C-BEA9-ABB6AA523F45}" srcOrd="0" destOrd="1" presId="urn:microsoft.com/office/officeart/2005/8/layout/hList1"/>
    <dgm:cxn modelId="{CC1AA6A0-9F69-426F-80D5-76EC509C1313}" type="presOf" srcId="{938AA4AA-50F2-4E08-8F19-AE69A76DE01E}" destId="{1FDBB4C5-ECE6-4114-95EA-8D2C2D8A7D1D}" srcOrd="0" destOrd="3" presId="urn:microsoft.com/office/officeart/2005/8/layout/hList1"/>
    <dgm:cxn modelId="{E81E38C0-A39C-42D8-9045-ED0494D350B4}" srcId="{C8E2766D-FC82-49BD-9CC8-A6E0627E5B5E}" destId="{026C3322-7D04-4D8B-A690-77B420A6B048}" srcOrd="2" destOrd="0" parTransId="{1E718808-08A2-4C83-A8BB-CF554CCBCCD5}" sibTransId="{5E53C0DB-7369-471B-914B-62E3781D0BBC}"/>
    <dgm:cxn modelId="{D6948725-6731-43F0-B1FD-FC2DE7F2669B}" type="presOf" srcId="{B6ECE9A3-5CE7-4239-9C33-736A5B9B6056}" destId="{1FDBB4C5-ECE6-4114-95EA-8D2C2D8A7D1D}" srcOrd="0" destOrd="4" presId="urn:microsoft.com/office/officeart/2005/8/layout/hList1"/>
    <dgm:cxn modelId="{543DDCF8-A7FC-4309-BB9C-23594C961730}" srcId="{7D8C58B4-5D89-4F69-A4C3-D10EA73AB9C1}" destId="{938AA4AA-50F2-4E08-8F19-AE69A76DE01E}" srcOrd="3" destOrd="0" parTransId="{49832915-C921-4106-B2DC-BD7CAC5125B1}" sibTransId="{2E8D6304-DA1E-47C3-8062-C77DA3D592C2}"/>
    <dgm:cxn modelId="{4ACEDF45-A577-4107-BF80-F3DE97DAF88F}" type="presOf" srcId="{D9013AE7-74AA-4CB3-A24A-DA25969C6B2B}" destId="{0D764433-C62A-488C-BEA9-ABB6AA523F45}" srcOrd="0" destOrd="0" presId="urn:microsoft.com/office/officeart/2005/8/layout/hList1"/>
    <dgm:cxn modelId="{E409FE5D-0A4C-45E1-AC2D-CFFB3EEB4EC7}" srcId="{7D8C58B4-5D89-4F69-A4C3-D10EA73AB9C1}" destId="{5F1CF04B-33E9-4503-9F81-542FD22CA0D6}" srcOrd="2" destOrd="0" parTransId="{1407E9A8-04F5-4C2B-B624-94B39699F905}" sibTransId="{9AAD4872-38BC-4B33-BA42-27EAFCE8799A}"/>
    <dgm:cxn modelId="{0E1E3C92-F068-4EC6-B727-03BEB7D7B229}" srcId="{C8E2766D-FC82-49BD-9CC8-A6E0627E5B5E}" destId="{D9013AE7-74AA-4CB3-A24A-DA25969C6B2B}" srcOrd="0" destOrd="0" parTransId="{8C47B745-1A13-42D0-9C83-B9DD8B2201CE}" sibTransId="{9921D994-CBD4-4255-93D9-4DD1DBAE5D28}"/>
    <dgm:cxn modelId="{AC6ACD96-1F39-453A-B6F3-FD0A501DACF8}" type="presOf" srcId="{3372E6DF-FDCF-4C5B-A77B-1255A3E8EA2E}" destId="{0D764433-C62A-488C-BEA9-ABB6AA523F45}" srcOrd="0" destOrd="4" presId="urn:microsoft.com/office/officeart/2005/8/layout/hList1"/>
    <dgm:cxn modelId="{53A18540-2AB2-4E74-AAB1-BB2FF6B9623D}" type="presOf" srcId="{C8E2766D-FC82-49BD-9CC8-A6E0627E5B5E}" destId="{00A3BF74-C5AA-4E30-ABF1-F71BA8E4DEF1}" srcOrd="0" destOrd="0" presId="urn:microsoft.com/office/officeart/2005/8/layout/hList1"/>
    <dgm:cxn modelId="{AB27D85A-B862-429C-9AB6-032CCFA1C405}" srcId="{5C67E6EB-9F10-4355-BE53-8B190C6419F7}" destId="{C8E2766D-FC82-49BD-9CC8-A6E0627E5B5E}" srcOrd="1" destOrd="0" parTransId="{5583FBBA-8C88-415D-B8E0-ED184AACD8AB}" sibTransId="{687EA84C-84D5-4000-88A1-1746742860E4}"/>
    <dgm:cxn modelId="{745B1223-E8F9-42DA-965A-AA248147E442}" type="presOf" srcId="{026C3322-7D04-4D8B-A690-77B420A6B048}" destId="{0D764433-C62A-488C-BEA9-ABB6AA523F45}" srcOrd="0" destOrd="2" presId="urn:microsoft.com/office/officeart/2005/8/layout/hList1"/>
    <dgm:cxn modelId="{246B3154-8858-485C-9187-3008B28D4322}" srcId="{C8E2766D-FC82-49BD-9CC8-A6E0627E5B5E}" destId="{C1CD39D4-367F-46EA-9FA0-AFD126F235B3}" srcOrd="1" destOrd="0" parTransId="{94876492-BFEC-4F93-A9E5-5E5E9BE32523}" sibTransId="{177AEF9E-C76B-4D89-BDC7-203F55915DE1}"/>
    <dgm:cxn modelId="{4F4511D7-0F90-4A27-9DF2-EC108689ADC1}" type="presOf" srcId="{5F1CF04B-33E9-4503-9F81-542FD22CA0D6}" destId="{1FDBB4C5-ECE6-4114-95EA-8D2C2D8A7D1D}" srcOrd="0" destOrd="2" presId="urn:microsoft.com/office/officeart/2005/8/layout/hList1"/>
    <dgm:cxn modelId="{51E6DA04-B43E-4742-AEDE-7DD35E84DCE6}" type="presParOf" srcId="{3F83B7A3-95B0-4D2D-A707-A00D11FF44CA}" destId="{6A25B04B-26F0-472C-BAE7-A15371A3FFF4}" srcOrd="0" destOrd="0" presId="urn:microsoft.com/office/officeart/2005/8/layout/hList1"/>
    <dgm:cxn modelId="{DDE40ED5-6EA5-4D16-A84F-86C3B52AA378}" type="presParOf" srcId="{6A25B04B-26F0-472C-BAE7-A15371A3FFF4}" destId="{BB949315-C6AB-4086-AB6F-C2B3BC80ED05}" srcOrd="0" destOrd="0" presId="urn:microsoft.com/office/officeart/2005/8/layout/hList1"/>
    <dgm:cxn modelId="{DE6E23F6-106A-48FD-B8D5-4E825D250C7C}" type="presParOf" srcId="{6A25B04B-26F0-472C-BAE7-A15371A3FFF4}" destId="{1FDBB4C5-ECE6-4114-95EA-8D2C2D8A7D1D}" srcOrd="1" destOrd="0" presId="urn:microsoft.com/office/officeart/2005/8/layout/hList1"/>
    <dgm:cxn modelId="{5C812446-41F4-4C60-91EC-B30E92C4E1C5}" type="presParOf" srcId="{3F83B7A3-95B0-4D2D-A707-A00D11FF44CA}" destId="{0ADF6867-C656-485B-B462-BC8D42FB0B65}" srcOrd="1" destOrd="0" presId="urn:microsoft.com/office/officeart/2005/8/layout/hList1"/>
    <dgm:cxn modelId="{3E94222E-EA3C-499E-8A41-0D4405FE89D3}" type="presParOf" srcId="{3F83B7A3-95B0-4D2D-A707-A00D11FF44CA}" destId="{8386386C-8C4A-4886-B5F4-0E4CE4A08F00}" srcOrd="2" destOrd="0" presId="urn:microsoft.com/office/officeart/2005/8/layout/hList1"/>
    <dgm:cxn modelId="{F2A2FC15-4AC2-4BC2-B159-A824FF4E9AD9}" type="presParOf" srcId="{8386386C-8C4A-4886-B5F4-0E4CE4A08F00}" destId="{00A3BF74-C5AA-4E30-ABF1-F71BA8E4DEF1}" srcOrd="0" destOrd="0" presId="urn:microsoft.com/office/officeart/2005/8/layout/hList1"/>
    <dgm:cxn modelId="{A55E341E-247C-4301-A0F4-A7122ADD09AF}" type="presParOf" srcId="{8386386C-8C4A-4886-B5F4-0E4CE4A08F00}" destId="{0D764433-C62A-488C-BEA9-ABB6AA523F45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E810E6-0094-4B01-BEA4-1FB8B3216605}">
      <dsp:nvSpPr>
        <dsp:cNvPr id="0" name=""/>
        <dsp:cNvSpPr/>
      </dsp:nvSpPr>
      <dsp:spPr>
        <a:xfrm>
          <a:off x="0" y="52989"/>
          <a:ext cx="6096000" cy="686108"/>
        </a:xfrm>
        <a:prstGeom prst="roundRect">
          <a:avLst/>
        </a:prstGeom>
        <a:solidFill>
          <a:schemeClr val="accent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Реестров счетов (в электронном виде) на оплату МП</a:t>
          </a:r>
          <a:endParaRPr lang="ru-RU" sz="2000" kern="1200" dirty="0"/>
        </a:p>
      </dsp:txBody>
      <dsp:txXfrm>
        <a:off x="33493" y="86482"/>
        <a:ext cx="6029014" cy="61912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07E9D5-0EA0-424F-8220-A1B5B672F94C}">
      <dsp:nvSpPr>
        <dsp:cNvPr id="0" name=""/>
        <dsp:cNvSpPr/>
      </dsp:nvSpPr>
      <dsp:spPr>
        <a:xfrm>
          <a:off x="0" y="81745"/>
          <a:ext cx="8217630" cy="7335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Медицинская помощь (кроме ВМП, диспансеризации, диагноза злокачественного новообразования) </a:t>
          </a:r>
          <a:endParaRPr lang="ru-RU" sz="1900" kern="1200" dirty="0"/>
        </a:p>
      </dsp:txBody>
      <dsp:txXfrm>
        <a:off x="35811" y="117556"/>
        <a:ext cx="8146008" cy="661968"/>
      </dsp:txXfrm>
    </dsp:sp>
    <dsp:sp modelId="{AADA7D2A-3C1A-48F1-B69C-6DB864D38525}">
      <dsp:nvSpPr>
        <dsp:cNvPr id="0" name=""/>
        <dsp:cNvSpPr/>
      </dsp:nvSpPr>
      <dsp:spPr>
        <a:xfrm>
          <a:off x="0" y="882848"/>
          <a:ext cx="8217630" cy="7335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Высокотехнологичная медицинская помощь </a:t>
          </a:r>
          <a:endParaRPr lang="ru-RU" sz="1900" kern="1200" dirty="0"/>
        </a:p>
      </dsp:txBody>
      <dsp:txXfrm>
        <a:off x="35811" y="918659"/>
        <a:ext cx="8146008" cy="661968"/>
      </dsp:txXfrm>
    </dsp:sp>
    <dsp:sp modelId="{4AADD6AB-D64A-4E30-A135-AE210D19176D}">
      <dsp:nvSpPr>
        <dsp:cNvPr id="0" name=""/>
        <dsp:cNvSpPr/>
      </dsp:nvSpPr>
      <dsp:spPr>
        <a:xfrm>
          <a:off x="0" y="1658365"/>
          <a:ext cx="8217630" cy="7335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Медицинская помощь по диспансеризации </a:t>
          </a:r>
          <a:endParaRPr lang="ru-RU" sz="1900" kern="1200" dirty="0"/>
        </a:p>
      </dsp:txBody>
      <dsp:txXfrm>
        <a:off x="35811" y="1694176"/>
        <a:ext cx="8146008" cy="661968"/>
      </dsp:txXfrm>
    </dsp:sp>
    <dsp:sp modelId="{E9A28FFE-672B-4359-817E-44AB0E14BAB0}">
      <dsp:nvSpPr>
        <dsp:cNvPr id="0" name=""/>
        <dsp:cNvSpPr/>
      </dsp:nvSpPr>
      <dsp:spPr>
        <a:xfrm>
          <a:off x="0" y="2446675"/>
          <a:ext cx="8217630" cy="7335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Медицинская помощь при диагнозе злокачественного новообразования </a:t>
          </a:r>
          <a:endParaRPr lang="ru-RU" sz="1900" kern="1200" dirty="0"/>
        </a:p>
      </dsp:txBody>
      <dsp:txXfrm>
        <a:off x="35811" y="2482486"/>
        <a:ext cx="8146008" cy="661968"/>
      </dsp:txXfrm>
    </dsp:sp>
    <dsp:sp modelId="{92DA4345-EA83-4B09-B59E-9AC3FC75AA40}">
      <dsp:nvSpPr>
        <dsp:cNvPr id="0" name=""/>
        <dsp:cNvSpPr/>
      </dsp:nvSpPr>
      <dsp:spPr>
        <a:xfrm>
          <a:off x="0" y="3234985"/>
          <a:ext cx="8217630" cy="7335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Общие файлов информационного обмена (сведения о персональных данных ЗЛ) </a:t>
          </a:r>
          <a:endParaRPr lang="ru-RU" sz="1900" kern="1200" dirty="0"/>
        </a:p>
      </dsp:txBody>
      <dsp:txXfrm>
        <a:off x="35811" y="3270796"/>
        <a:ext cx="8146008" cy="66196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3F4D30-92DD-413D-AD0D-BC2F8F934E3C}">
      <dsp:nvSpPr>
        <dsp:cNvPr id="0" name=""/>
        <dsp:cNvSpPr/>
      </dsp:nvSpPr>
      <dsp:spPr>
        <a:xfrm>
          <a:off x="0" y="113381"/>
          <a:ext cx="8300408" cy="4684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номер и дату счета на оплату медицинской помощи</a:t>
          </a:r>
          <a:endParaRPr lang="ru-RU" sz="1600" kern="1200" dirty="0"/>
        </a:p>
      </dsp:txBody>
      <dsp:txXfrm>
        <a:off x="22870" y="136251"/>
        <a:ext cx="8254668" cy="422745"/>
      </dsp:txXfrm>
    </dsp:sp>
    <dsp:sp modelId="{C698FFF0-DA22-4B83-A205-1078D3BAD88B}">
      <dsp:nvSpPr>
        <dsp:cNvPr id="0" name=""/>
        <dsp:cNvSpPr/>
      </dsp:nvSpPr>
      <dsp:spPr>
        <a:xfrm>
          <a:off x="0" y="782535"/>
          <a:ext cx="8300408" cy="48779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наименование медицинской организации</a:t>
          </a:r>
          <a:endParaRPr lang="ru-RU" sz="1600" kern="1200" dirty="0"/>
        </a:p>
      </dsp:txBody>
      <dsp:txXfrm>
        <a:off x="23812" y="806347"/>
        <a:ext cx="8252784" cy="440174"/>
      </dsp:txXfrm>
    </dsp:sp>
    <dsp:sp modelId="{47F43A71-8364-49C5-8AC6-6C6B31F048E6}">
      <dsp:nvSpPr>
        <dsp:cNvPr id="0" name=""/>
        <dsp:cNvSpPr/>
      </dsp:nvSpPr>
      <dsp:spPr>
        <a:xfrm>
          <a:off x="0" y="1454653"/>
          <a:ext cx="8300408" cy="44950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идентификационный номер налогоплательщика медицинской организации и код постановки на учет в налоговом органе в соответствии с ЕГРЮЛ</a:t>
          </a:r>
          <a:endParaRPr lang="ru-RU" sz="1600" kern="1200" dirty="0"/>
        </a:p>
      </dsp:txBody>
      <dsp:txXfrm>
        <a:off x="21943" y="1476596"/>
        <a:ext cx="8256522" cy="405621"/>
      </dsp:txXfrm>
    </dsp:sp>
    <dsp:sp modelId="{2AB52A62-30DA-47FD-9B4A-16DEF1685043}">
      <dsp:nvSpPr>
        <dsp:cNvPr id="0" name=""/>
        <dsp:cNvSpPr/>
      </dsp:nvSpPr>
      <dsp:spPr>
        <a:xfrm>
          <a:off x="0" y="2088481"/>
          <a:ext cx="8300408" cy="44950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период, за который выставлен счет на оплату медицинской помощи</a:t>
          </a:r>
          <a:endParaRPr lang="ru-RU" sz="1600" kern="1200" dirty="0"/>
        </a:p>
      </dsp:txBody>
      <dsp:txXfrm>
        <a:off x="21943" y="2110424"/>
        <a:ext cx="8256522" cy="405621"/>
      </dsp:txXfrm>
    </dsp:sp>
    <dsp:sp modelId="{B75510CA-5DB4-48C5-96C2-8D03471C7F40}">
      <dsp:nvSpPr>
        <dsp:cNvPr id="0" name=""/>
        <dsp:cNvSpPr/>
      </dsp:nvSpPr>
      <dsp:spPr>
        <a:xfrm>
          <a:off x="0" y="2722309"/>
          <a:ext cx="8300408" cy="44950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сведения о виде медицинской помощи и способе оплаты медицинской помощи</a:t>
          </a:r>
          <a:endParaRPr lang="ru-RU" sz="1600" kern="1200" dirty="0"/>
        </a:p>
      </dsp:txBody>
      <dsp:txXfrm>
        <a:off x="21943" y="2744252"/>
        <a:ext cx="8256522" cy="405621"/>
      </dsp:txXfrm>
    </dsp:sp>
    <dsp:sp modelId="{031D2AB2-49DF-4E20-8257-751DB07615D4}">
      <dsp:nvSpPr>
        <dsp:cNvPr id="0" name=""/>
        <dsp:cNvSpPr/>
      </dsp:nvSpPr>
      <dsp:spPr>
        <a:xfrm>
          <a:off x="0" y="3356136"/>
          <a:ext cx="8300408" cy="44950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сведения о среднесписочной численности прикрепленных к МО застрахованных в страховой медицинской организации (в случае оплаты медицинской помощи по </a:t>
          </a:r>
          <a:r>
            <a:rPr lang="ru-RU" sz="1400" kern="1200" dirty="0" err="1" smtClean="0"/>
            <a:t>подушевым</a:t>
          </a:r>
          <a:r>
            <a:rPr lang="ru-RU" sz="1400" kern="1200" dirty="0" smtClean="0"/>
            <a:t> нормативам финансирования)</a:t>
          </a:r>
          <a:endParaRPr lang="ru-RU" sz="1400" kern="1200" dirty="0"/>
        </a:p>
      </dsp:txBody>
      <dsp:txXfrm>
        <a:off x="21943" y="3378079"/>
        <a:ext cx="8256522" cy="405621"/>
      </dsp:txXfrm>
    </dsp:sp>
    <dsp:sp modelId="{A1D60F15-0721-4701-B678-6F76A9A06097}">
      <dsp:nvSpPr>
        <dsp:cNvPr id="0" name=""/>
        <dsp:cNvSpPr/>
      </dsp:nvSpPr>
      <dsp:spPr>
        <a:xfrm>
          <a:off x="0" y="3989964"/>
          <a:ext cx="8300408" cy="44950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стоимость оказанной медицинской помощи</a:t>
          </a:r>
          <a:endParaRPr lang="ru-RU" sz="1600" kern="1200" dirty="0"/>
        </a:p>
      </dsp:txBody>
      <dsp:txXfrm>
        <a:off x="21943" y="4011907"/>
        <a:ext cx="8256522" cy="40562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E810E6-0094-4B01-BEA4-1FB8B3216605}">
      <dsp:nvSpPr>
        <dsp:cNvPr id="0" name=""/>
        <dsp:cNvSpPr/>
      </dsp:nvSpPr>
      <dsp:spPr>
        <a:xfrm>
          <a:off x="0" y="1336"/>
          <a:ext cx="6096000" cy="789415"/>
        </a:xfrm>
        <a:prstGeom prst="roundRect">
          <a:avLst/>
        </a:prstGeom>
        <a:solidFill>
          <a:schemeClr val="accent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Счет на оплату</a:t>
          </a:r>
          <a:r>
            <a:rPr lang="en-US" sz="2100" kern="1200" dirty="0" smtClean="0"/>
            <a:t> (</a:t>
          </a:r>
          <a:r>
            <a:rPr lang="ru-RU" sz="2100" kern="1200" dirty="0" smtClean="0"/>
            <a:t>печатная форма</a:t>
          </a:r>
          <a:r>
            <a:rPr lang="en-US" sz="2100" kern="1200" dirty="0" smtClean="0"/>
            <a:t>)</a:t>
          </a:r>
          <a:r>
            <a:rPr lang="ru-RU" sz="2100" kern="1200" dirty="0" smtClean="0"/>
            <a:t> медицинской помощи должен содержать следующие сведения:</a:t>
          </a:r>
          <a:endParaRPr lang="ru-RU" sz="2100" kern="1200" dirty="0"/>
        </a:p>
      </dsp:txBody>
      <dsp:txXfrm>
        <a:off x="38536" y="39872"/>
        <a:ext cx="6018928" cy="71234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E810E6-0094-4B01-BEA4-1FB8B3216605}">
      <dsp:nvSpPr>
        <dsp:cNvPr id="0" name=""/>
        <dsp:cNvSpPr/>
      </dsp:nvSpPr>
      <dsp:spPr>
        <a:xfrm>
          <a:off x="0" y="0"/>
          <a:ext cx="6096000" cy="556580"/>
        </a:xfrm>
        <a:prstGeom prst="roundRect">
          <a:avLst/>
        </a:prstGeom>
        <a:solidFill>
          <a:schemeClr val="accent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Реестр счета в электронном виде (архив </a:t>
          </a:r>
          <a:r>
            <a:rPr lang="en-US" sz="1600" kern="1200" dirty="0" smtClean="0"/>
            <a:t>*.</a:t>
          </a:r>
          <a:r>
            <a:rPr lang="en-US" sz="1600" kern="1200" dirty="0" err="1" smtClean="0"/>
            <a:t>oms</a:t>
          </a:r>
          <a:r>
            <a:rPr lang="ru-RU" sz="1600" kern="1200" dirty="0" smtClean="0"/>
            <a:t>) должен содержать следующие сведения:</a:t>
          </a:r>
          <a:endParaRPr lang="ru-RU" sz="1600" kern="1200" dirty="0"/>
        </a:p>
      </dsp:txBody>
      <dsp:txXfrm>
        <a:off x="27170" y="27170"/>
        <a:ext cx="6041660" cy="50224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949315-C6AB-4086-AB6F-C2B3BC80ED05}">
      <dsp:nvSpPr>
        <dsp:cNvPr id="0" name=""/>
        <dsp:cNvSpPr/>
      </dsp:nvSpPr>
      <dsp:spPr>
        <a:xfrm>
          <a:off x="40" y="97820"/>
          <a:ext cx="3874384" cy="67251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XML </a:t>
          </a:r>
          <a:r>
            <a:rPr lang="ru-RU" sz="1900" kern="1200" dirty="0" smtClean="0"/>
            <a:t>файл содержащий персональные данные ЗЛ</a:t>
          </a:r>
          <a:endParaRPr lang="ru-RU" sz="1900" kern="1200" dirty="0"/>
        </a:p>
      </dsp:txBody>
      <dsp:txXfrm>
        <a:off x="40" y="97820"/>
        <a:ext cx="3874384" cy="672519"/>
      </dsp:txXfrm>
    </dsp:sp>
    <dsp:sp modelId="{1FDBB4C5-ECE6-4114-95EA-8D2C2D8A7D1D}">
      <dsp:nvSpPr>
        <dsp:cNvPr id="0" name=""/>
        <dsp:cNvSpPr/>
      </dsp:nvSpPr>
      <dsp:spPr>
        <a:xfrm>
          <a:off x="40" y="770339"/>
          <a:ext cx="3874384" cy="417239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 smtClean="0"/>
            <a:t>ФИО</a:t>
          </a:r>
          <a:endParaRPr lang="ru-RU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 smtClean="0"/>
            <a:t>ДР</a:t>
          </a:r>
          <a:endParaRPr lang="ru-RU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 smtClean="0"/>
            <a:t>Реквизиты ДПФС</a:t>
          </a:r>
          <a:endParaRPr lang="ru-RU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 smtClean="0"/>
            <a:t>Реквизиты ДУЛ</a:t>
          </a:r>
          <a:endParaRPr lang="ru-RU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900" kern="1200" dirty="0"/>
        </a:p>
      </dsp:txBody>
      <dsp:txXfrm>
        <a:off x="40" y="770339"/>
        <a:ext cx="3874384" cy="4172399"/>
      </dsp:txXfrm>
    </dsp:sp>
    <dsp:sp modelId="{00A3BF74-C5AA-4E30-ABF1-F71BA8E4DEF1}">
      <dsp:nvSpPr>
        <dsp:cNvPr id="0" name=""/>
        <dsp:cNvSpPr/>
      </dsp:nvSpPr>
      <dsp:spPr>
        <a:xfrm>
          <a:off x="4416838" y="97820"/>
          <a:ext cx="3874384" cy="67251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XML </a:t>
          </a:r>
          <a:r>
            <a:rPr lang="ru-RU" sz="1900" kern="1200" dirty="0" smtClean="0"/>
            <a:t>файл содержащий сведения об оказанной МП ЗЛ</a:t>
          </a:r>
          <a:endParaRPr lang="ru-RU" sz="1900" kern="1200" dirty="0"/>
        </a:p>
      </dsp:txBody>
      <dsp:txXfrm>
        <a:off x="4416838" y="97820"/>
        <a:ext cx="3874384" cy="672519"/>
      </dsp:txXfrm>
    </dsp:sp>
    <dsp:sp modelId="{0D764433-C62A-488C-BEA9-ABB6AA523F45}">
      <dsp:nvSpPr>
        <dsp:cNvPr id="0" name=""/>
        <dsp:cNvSpPr/>
      </dsp:nvSpPr>
      <dsp:spPr>
        <a:xfrm>
          <a:off x="4416838" y="770339"/>
          <a:ext cx="3874384" cy="417239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 smtClean="0"/>
            <a:t>Сумма по реестру счета</a:t>
          </a:r>
          <a:endParaRPr lang="ru-RU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 smtClean="0"/>
            <a:t>Код МО </a:t>
          </a:r>
          <a:endParaRPr lang="ru-RU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 smtClean="0"/>
            <a:t>Код СМО</a:t>
          </a:r>
          <a:endParaRPr lang="ru-RU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 smtClean="0"/>
            <a:t>Отчетный период</a:t>
          </a:r>
          <a:endParaRPr lang="ru-RU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 smtClean="0"/>
            <a:t>Сведения об оказанной МП (вид оказанной МП; основной диагноз в соответствии с МКБ-10; дату начала и окончания оказания МП; объем оказанной МП; профиль казанной МП; тариф на оплату МП; стоимость оказанной МП; результат обращения за МП; виды и коды диагностических или консультативных услуг и т.д.)</a:t>
          </a:r>
          <a:endParaRPr lang="ru-RU" sz="1900" kern="1200" dirty="0"/>
        </a:p>
      </dsp:txBody>
      <dsp:txXfrm>
        <a:off x="4416838" y="770339"/>
        <a:ext cx="3874384" cy="41723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905" cy="49768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575" tIns="45787" rIns="91575" bIns="45787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881" y="0"/>
            <a:ext cx="2951905" cy="49768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575" tIns="45787" rIns="91575" bIns="45787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720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3244"/>
            <a:ext cx="2951905" cy="49768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575" tIns="45787" rIns="91575" bIns="45787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720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881" y="9443244"/>
            <a:ext cx="2951905" cy="49768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575" tIns="45787" rIns="91575" bIns="4578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4159D5D-970B-48F4-98AA-7BFA948D6B6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05485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905" cy="49768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575" tIns="45787" rIns="91575" bIns="45787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881" y="0"/>
            <a:ext cx="2951905" cy="49768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575" tIns="45787" rIns="91575" bIns="45787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9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721" y="4722420"/>
            <a:ext cx="5448936" cy="447436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575" tIns="45787" rIns="91575" bIns="4578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69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3244"/>
            <a:ext cx="2951905" cy="49768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575" tIns="45787" rIns="91575" bIns="45787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69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881" y="9443244"/>
            <a:ext cx="2951905" cy="49768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575" tIns="45787" rIns="91575" bIns="4578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50C4085-8694-454E-B9B7-E7AA897E06F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24013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198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altLang="en-US" noProof="0" smtClean="0"/>
              <a:t>Образец заголовка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ru-RU" altLang="en-US" noProof="0" smtClean="0"/>
              <a:t>Образец подзаголовка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81CCB1-CFB5-480D-AE21-44CFB7761679}" type="datetime1">
              <a:rPr lang="ru-RU" smtClean="0">
                <a:solidFill>
                  <a:prstClr val="black"/>
                </a:solidFill>
              </a:rPr>
              <a:pPr>
                <a:defRPr/>
              </a:pPr>
              <a:t>14.04.2022</a:t>
            </a:fld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en-US" dirty="0" smtClean="0">
                <a:solidFill>
                  <a:prstClr val="black"/>
                </a:solidFill>
              </a:rPr>
              <a:t>567567567567</a:t>
            </a:r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E04842-67B4-46AE-918A-152E0B47517C}" type="slidenum">
              <a:rPr lang="ru-RU" alt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4634683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12B0D7-0EF6-4C5C-ACD7-370A9CBDE0C1}" type="datetime1">
              <a:rPr lang="ru-RU" smtClean="0">
                <a:solidFill>
                  <a:prstClr val="black"/>
                </a:solidFill>
              </a:rPr>
              <a:pPr>
                <a:defRPr/>
              </a:pPr>
              <a:t>14.04.2022</a:t>
            </a:fld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en-US" dirty="0" smtClean="0">
                <a:solidFill>
                  <a:prstClr val="black"/>
                </a:solidFill>
              </a:rPr>
              <a:t>567567567567</a:t>
            </a:r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1AE0B1-65BF-4D4A-906E-36F6D6AAC719}" type="slidenum">
              <a:rPr lang="ru-RU" alt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2514496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2A90DD-D767-40F3-8931-1ED50BB87D56}" type="datetime1">
              <a:rPr lang="ru-RU" smtClean="0">
                <a:solidFill>
                  <a:prstClr val="black"/>
                </a:solidFill>
              </a:rPr>
              <a:pPr>
                <a:defRPr/>
              </a:pPr>
              <a:t>14.04.2022</a:t>
            </a:fld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en-US" dirty="0" smtClean="0">
                <a:solidFill>
                  <a:prstClr val="black"/>
                </a:solidFill>
              </a:rPr>
              <a:t>567567567567</a:t>
            </a:r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32873A-28E0-43E4-9A06-BE1C1403B05A}" type="slidenum">
              <a:rPr lang="ru-RU" alt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1983652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ru-RU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256F2D-CE9E-4A6A-9938-1460858AEFF4}" type="datetime1">
              <a:rPr lang="ru-RU" smtClean="0">
                <a:solidFill>
                  <a:prstClr val="black"/>
                </a:solidFill>
              </a:rPr>
              <a:pPr>
                <a:defRPr/>
              </a:pPr>
              <a:t>14.04.2022</a:t>
            </a:fld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en-US" dirty="0" smtClean="0">
                <a:solidFill>
                  <a:prstClr val="black"/>
                </a:solidFill>
              </a:rPr>
              <a:t>567567567567</a:t>
            </a:r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D9907C-49C4-444C-B496-9CF2804594F8}" type="slidenum">
              <a:rPr lang="ru-RU" alt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4808864"/>
      </p:ext>
    </p:extLst>
  </p:cSld>
  <p:clrMapOvr>
    <a:masterClrMapping/>
  </p:clrMapOvr>
  <p:transition>
    <p:fade/>
  </p:transition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256F2D-CE9E-4A6A-9938-1460858AEFF4}" type="datetime1">
              <a:rPr lang="ru-RU" smtClean="0">
                <a:solidFill>
                  <a:prstClr val="black"/>
                </a:solidFill>
              </a:rPr>
              <a:pPr>
                <a:defRPr/>
              </a:pPr>
              <a:t>14.04.2022</a:t>
            </a:fld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en-US" dirty="0" smtClean="0">
                <a:solidFill>
                  <a:prstClr val="black"/>
                </a:solidFill>
              </a:rPr>
              <a:t>567567567567</a:t>
            </a:r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D9907C-49C4-444C-B496-9CF2804594F8}" type="slidenum">
              <a:rPr lang="ru-RU" alt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4154996"/>
      </p:ext>
    </p:extLst>
  </p:cSld>
  <p:clrMapOvr>
    <a:masterClrMapping/>
  </p:clrMapOvr>
  <p:transition>
    <p:fade/>
  </p:transition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13BDCB-3618-490A-8786-0BAB4E01991C}" type="datetime1">
              <a:rPr lang="ru-RU" smtClean="0">
                <a:solidFill>
                  <a:prstClr val="black"/>
                </a:solidFill>
              </a:rPr>
              <a:pPr>
                <a:defRPr/>
              </a:pPr>
              <a:t>14.04.2022</a:t>
            </a:fld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en-US" dirty="0" smtClean="0">
                <a:solidFill>
                  <a:prstClr val="black"/>
                </a:solidFill>
              </a:rPr>
              <a:t>567567567567</a:t>
            </a:r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0CE6C7-D44F-48FF-85F8-663A3342ABC0}" type="slidenum">
              <a:rPr lang="ru-RU" alt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3597847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7DAC1D-1D61-430E-8805-6995962930CF}" type="datetime1">
              <a:rPr lang="ru-RU" smtClean="0">
                <a:solidFill>
                  <a:prstClr val="black"/>
                </a:solidFill>
              </a:rPr>
              <a:pPr>
                <a:defRPr/>
              </a:pPr>
              <a:t>14.04.2022</a:t>
            </a:fld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en-US" dirty="0" smtClean="0">
                <a:solidFill>
                  <a:prstClr val="black"/>
                </a:solidFill>
              </a:rPr>
              <a:t>567567567567</a:t>
            </a:r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0D33E8-D6AF-4D6C-9075-3B06C9B6FD02}" type="slidenum">
              <a:rPr lang="ru-RU" alt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4060902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054D65-35AC-4CD1-8188-D1420241CD46}" type="datetime1">
              <a:rPr lang="ru-RU" smtClean="0">
                <a:solidFill>
                  <a:prstClr val="black"/>
                </a:solidFill>
              </a:rPr>
              <a:pPr>
                <a:defRPr/>
              </a:pPr>
              <a:t>14.04.2022</a:t>
            </a:fld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en-US" dirty="0" smtClean="0">
                <a:solidFill>
                  <a:prstClr val="black"/>
                </a:solidFill>
              </a:rPr>
              <a:t>567567567567</a:t>
            </a:r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D7C3AA-F76A-4DA1-A056-E92B7F134766}" type="slidenum">
              <a:rPr lang="ru-RU" alt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4839631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4B5120-F83D-440C-BFD2-CFBEFC81BF13}" type="datetime1">
              <a:rPr lang="ru-RU" smtClean="0">
                <a:solidFill>
                  <a:prstClr val="black"/>
                </a:solidFill>
              </a:rPr>
              <a:pPr>
                <a:defRPr/>
              </a:pPr>
              <a:t>14.04.2022</a:t>
            </a:fld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en-US" dirty="0" smtClean="0">
                <a:solidFill>
                  <a:prstClr val="black"/>
                </a:solidFill>
              </a:rPr>
              <a:t>567567567567</a:t>
            </a:r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B4A10B-AAAC-4E12-B90C-721D5E6F3290}" type="slidenum">
              <a:rPr lang="ru-RU" alt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868114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F2BD89-F683-4523-9A90-89230683A79C}" type="datetime1">
              <a:rPr lang="ru-RU" smtClean="0">
                <a:solidFill>
                  <a:prstClr val="black"/>
                </a:solidFill>
              </a:rPr>
              <a:pPr>
                <a:defRPr/>
              </a:pPr>
              <a:t>14.04.2022</a:t>
            </a:fld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en-US" dirty="0" smtClean="0">
                <a:solidFill>
                  <a:prstClr val="black"/>
                </a:solidFill>
              </a:rPr>
              <a:t>567567567567</a:t>
            </a:r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B50C3A-5D09-433D-9E80-BD43793436C3}" type="slidenum">
              <a:rPr lang="ru-RU" alt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2982087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270F8B-DEAB-4211-B2B1-629C25018F7B}" type="datetime1">
              <a:rPr lang="ru-RU" smtClean="0">
                <a:solidFill>
                  <a:prstClr val="black"/>
                </a:solidFill>
              </a:rPr>
              <a:pPr>
                <a:defRPr/>
              </a:pPr>
              <a:t>14.04.2022</a:t>
            </a:fld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en-US" dirty="0" smtClean="0">
                <a:solidFill>
                  <a:prstClr val="black"/>
                </a:solidFill>
              </a:rPr>
              <a:t>567567567567</a:t>
            </a:r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D53420-F9F2-4E5A-BAA8-7467D850EEA5}" type="slidenum">
              <a:rPr lang="ru-RU" alt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2908321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E97F8B-0561-4823-8608-21BD65AE8BCD}" type="datetime1">
              <a:rPr lang="ru-RU" smtClean="0">
                <a:solidFill>
                  <a:prstClr val="black"/>
                </a:solidFill>
              </a:rPr>
              <a:pPr>
                <a:defRPr/>
              </a:pPr>
              <a:t>14.04.2022</a:t>
            </a:fld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en-US" dirty="0" smtClean="0">
                <a:solidFill>
                  <a:prstClr val="black"/>
                </a:solidFill>
              </a:rPr>
              <a:t>567567567567</a:t>
            </a:r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9C2D4D-EB6E-448F-9888-2E6039CEBA12}" type="slidenum">
              <a:rPr lang="ru-RU" alt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0740664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4B72C4-8ECC-4A9C-AAAD-4C0EF6A0B858}" type="datetime1">
              <a:rPr lang="ru-RU" smtClean="0">
                <a:solidFill>
                  <a:prstClr val="black"/>
                </a:solidFill>
              </a:rPr>
              <a:pPr>
                <a:defRPr/>
              </a:pPr>
              <a:t>14.04.2022</a:t>
            </a:fld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en-US" dirty="0" smtClean="0">
                <a:solidFill>
                  <a:prstClr val="black"/>
                </a:solidFill>
              </a:rPr>
              <a:t>567567567567</a:t>
            </a:r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22BE48-1A70-47BA-A3AC-EB7DC94725C8}" type="slidenum">
              <a:rPr lang="ru-RU" alt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5975349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текста</a:t>
            </a:r>
          </a:p>
          <a:p>
            <a:pPr lvl="1"/>
            <a:r>
              <a:rPr lang="ru-RU" altLang="en-US" smtClean="0"/>
              <a:t>Второй уровень</a:t>
            </a:r>
          </a:p>
          <a:p>
            <a:pPr lvl="2"/>
            <a:r>
              <a:rPr lang="ru-RU" altLang="en-US" smtClean="0"/>
              <a:t>Третий уровень</a:t>
            </a:r>
          </a:p>
          <a:p>
            <a:pPr lvl="3"/>
            <a:r>
              <a:rPr lang="ru-RU" altLang="en-US" smtClean="0"/>
              <a:t>Четвертый уровень</a:t>
            </a:r>
          </a:p>
          <a:p>
            <a:pPr lvl="4"/>
            <a:r>
              <a:rPr lang="ru-RU" altLang="en-US" smtClean="0"/>
              <a:t>Пятый уровень</a:t>
            </a:r>
          </a:p>
        </p:txBody>
      </p:sp>
      <p:sp>
        <p:nvSpPr>
          <p:cNvPr id="1187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Garamond" pitchFamily="18" charset="0"/>
              </a:defRPr>
            </a:lvl1pPr>
          </a:lstStyle>
          <a:p>
            <a:pPr>
              <a:defRPr/>
            </a:pPr>
            <a:fld id="{F6256F2D-CE9E-4A6A-9938-1460858AEFF4}" type="datetime1">
              <a:rPr lang="ru-RU" smtClean="0">
                <a:solidFill>
                  <a:prstClr val="black"/>
                </a:solidFill>
              </a:rPr>
              <a:pPr>
                <a:defRPr/>
              </a:pPr>
              <a:t>14.04.2022</a:t>
            </a:fld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1187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Garamond" pitchFamily="18" charset="0"/>
              </a:defRPr>
            </a:lvl1pPr>
          </a:lstStyle>
          <a:p>
            <a:pPr>
              <a:defRPr/>
            </a:pPr>
            <a:r>
              <a:rPr lang="ru-RU" altLang="en-US" dirty="0" smtClean="0">
                <a:solidFill>
                  <a:prstClr val="black"/>
                </a:solidFill>
              </a:rPr>
              <a:t>567567567567</a:t>
            </a:r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1187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Garamond" panose="02020404030301010803" pitchFamily="18" charset="0"/>
              </a:defRPr>
            </a:lvl1pPr>
          </a:lstStyle>
          <a:p>
            <a:pPr>
              <a:defRPr/>
            </a:pPr>
            <a:fld id="{43D9907C-49C4-444C-B496-9CF2804594F8}" type="slidenum">
              <a:rPr lang="ru-RU" alt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7770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39" r:id="rId1"/>
    <p:sldLayoutId id="2147484440" r:id="rId2"/>
    <p:sldLayoutId id="2147484441" r:id="rId3"/>
    <p:sldLayoutId id="2147484442" r:id="rId4"/>
    <p:sldLayoutId id="2147484443" r:id="rId5"/>
    <p:sldLayoutId id="2147484444" r:id="rId6"/>
    <p:sldLayoutId id="2147484445" r:id="rId7"/>
    <p:sldLayoutId id="2147484446" r:id="rId8"/>
    <p:sldLayoutId id="2147484447" r:id="rId9"/>
    <p:sldLayoutId id="2147484448" r:id="rId10"/>
    <p:sldLayoutId id="2147484449" r:id="rId11"/>
    <p:sldLayoutId id="2147484450" r:id="rId12"/>
    <p:sldLayoutId id="2147484451" r:id="rId13"/>
  </p:sldLayoutIdLst>
  <p:transition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4.xml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12" Type="http://schemas.microsoft.com/office/2007/relationships/diagramDrawing" Target="../diagrams/drawing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11" Type="http://schemas.openxmlformats.org/officeDocument/2006/relationships/diagramColors" Target="../diagrams/colors4.xml"/><Relationship Id="rId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4.xml"/><Relationship Id="rId4" Type="http://schemas.openxmlformats.org/officeDocument/2006/relationships/diagramLayout" Target="../diagrams/layout3.xml"/><Relationship Id="rId9" Type="http://schemas.openxmlformats.org/officeDocument/2006/relationships/diagramLayout" Target="../diagrams/layout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6.xml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12" Type="http://schemas.microsoft.com/office/2007/relationships/diagramDrawing" Target="../diagrams/drawing6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11" Type="http://schemas.openxmlformats.org/officeDocument/2006/relationships/diagramColors" Target="../diagrams/colors6.xml"/><Relationship Id="rId5" Type="http://schemas.openxmlformats.org/officeDocument/2006/relationships/diagramQuickStyle" Target="../diagrams/quickStyle5.xml"/><Relationship Id="rId10" Type="http://schemas.openxmlformats.org/officeDocument/2006/relationships/diagramQuickStyle" Target="../diagrams/quickStyle6.xml"/><Relationship Id="rId4" Type="http://schemas.openxmlformats.org/officeDocument/2006/relationships/diagramLayout" Target="../diagrams/layout5.xml"/><Relationship Id="rId9" Type="http://schemas.openxmlformats.org/officeDocument/2006/relationships/diagramLayout" Target="../diagrams/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2555776" y="579764"/>
            <a:ext cx="6108576" cy="1057300"/>
          </a:xfrm>
        </p:spPr>
        <p:txBody>
          <a:bodyPr>
            <a:noAutofit/>
          </a:bodyPr>
          <a:lstStyle/>
          <a:p>
            <a:pPr eaLnBrk="1" hangingPunct="1"/>
            <a:r>
              <a:rPr lang="ru-RU" altLang="ru-RU" sz="1800" b="1" dirty="0">
                <a:solidFill>
                  <a:srgbClr val="0070C0"/>
                </a:solidFill>
              </a:rPr>
              <a:t>Территориальный фонд обязательного</a:t>
            </a:r>
            <a:r>
              <a:rPr lang="en-US" altLang="ru-RU" sz="1800" b="1" dirty="0">
                <a:solidFill>
                  <a:srgbClr val="0070C0"/>
                </a:solidFill>
              </a:rPr>
              <a:t/>
            </a:r>
            <a:br>
              <a:rPr lang="en-US" altLang="ru-RU" sz="1800" b="1" dirty="0">
                <a:solidFill>
                  <a:srgbClr val="0070C0"/>
                </a:solidFill>
              </a:rPr>
            </a:br>
            <a:r>
              <a:rPr lang="ru-RU" altLang="ru-RU" sz="1800" b="1" dirty="0">
                <a:solidFill>
                  <a:srgbClr val="0070C0"/>
                </a:solidFill>
              </a:rPr>
              <a:t>медицинского страхования</a:t>
            </a:r>
            <a:br>
              <a:rPr lang="ru-RU" altLang="ru-RU" sz="1800" b="1" dirty="0">
                <a:solidFill>
                  <a:srgbClr val="0070C0"/>
                </a:solidFill>
              </a:rPr>
            </a:br>
            <a:r>
              <a:rPr lang="ru-RU" altLang="ru-RU" sz="1800" b="1" dirty="0">
                <a:solidFill>
                  <a:srgbClr val="0070C0"/>
                </a:solidFill>
              </a:rPr>
              <a:t>Республики Алтай</a:t>
            </a:r>
          </a:p>
        </p:txBody>
      </p:sp>
      <p:sp>
        <p:nvSpPr>
          <p:cNvPr id="5124" name="Text Box 5"/>
          <p:cNvSpPr txBox="1">
            <a:spLocks noChangeArrowheads="1"/>
          </p:cNvSpPr>
          <p:nvPr/>
        </p:nvSpPr>
        <p:spPr bwMode="auto">
          <a:xfrm>
            <a:off x="323528" y="2060849"/>
            <a:ext cx="8568952" cy="20920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ru-RU" altLang="ru-RU" sz="2800" b="1" dirty="0">
              <a:solidFill>
                <a:srgbClr val="333399"/>
              </a:solidFill>
              <a:latin typeface="Times New Roman"/>
            </a:endParaRPr>
          </a:p>
          <a:p>
            <a:pPr algn="ctr" eaLnBrk="1" hangingPunct="1"/>
            <a:r>
              <a:rPr lang="ru-RU" sz="2800" b="1" dirty="0">
                <a:solidFill>
                  <a:srgbClr val="333399"/>
                </a:solidFill>
                <a:latin typeface="Times New Roman"/>
              </a:rPr>
              <a:t>Порядок</a:t>
            </a:r>
            <a:r>
              <a:rPr lang="ru-RU" sz="2800" dirty="0"/>
              <a:t> </a:t>
            </a:r>
            <a:r>
              <a:rPr lang="ru-RU" sz="2800" b="1" dirty="0">
                <a:solidFill>
                  <a:srgbClr val="333399"/>
                </a:solidFill>
                <a:latin typeface="Times New Roman"/>
              </a:rPr>
              <a:t>предоставления счетов на оплату и реестров счетов в электронном виде за оказанную медицинскую помощь, оказанную по программе ОМС</a:t>
            </a:r>
            <a:r>
              <a:rPr lang="ru-RU" sz="2800" b="1" dirty="0" smtClean="0">
                <a:solidFill>
                  <a:srgbClr val="333399"/>
                </a:solidFill>
                <a:latin typeface="Times New Roman"/>
              </a:rPr>
              <a:t>.</a:t>
            </a:r>
            <a:endParaRPr lang="ru-RU" sz="2800" b="1" dirty="0">
              <a:solidFill>
                <a:srgbClr val="333399"/>
              </a:solidFill>
              <a:latin typeface="Times New Roman"/>
            </a:endParaRPr>
          </a:p>
        </p:txBody>
      </p:sp>
      <p:pic>
        <p:nvPicPr>
          <p:cNvPr id="5126" name="Picture 7" descr="C:\Documents and Settings\Admin\Мои документы\Презентации\13-02-2012\Безимени-1.t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582" y="404664"/>
            <a:ext cx="1824161" cy="1568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6165850"/>
            <a:ext cx="9144000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+mn-lt"/>
              </a:defRPr>
            </a:lvl2pPr>
            <a:lvl3pPr marL="1022350" indent="-350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+mn-lt"/>
              </a:defRPr>
            </a:lvl3pPr>
            <a:lvl4pPr marL="1339850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+mn-lt"/>
              </a:defRPr>
            </a:lvl4pPr>
            <a:lvl5pPr marL="1681163" indent="-3397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1383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955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0527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5099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 eaLnBrk="1" hangingPunct="1">
              <a:spcBef>
                <a:spcPct val="0"/>
              </a:spcBef>
              <a:buClr>
                <a:srgbClr val="4F81BD"/>
              </a:buClr>
              <a:buFont typeface="Wingdings" panose="05000000000000000000" pitchFamily="2" charset="2"/>
              <a:buNone/>
            </a:pPr>
            <a:r>
              <a:rPr lang="ru-RU" altLang="ru-RU" sz="2000" b="1" dirty="0" smtClean="0">
                <a:solidFill>
                  <a:srgbClr val="333399"/>
                </a:solidFill>
                <a:latin typeface="Garamond" panose="02020404030301010803" pitchFamily="18" charset="0"/>
              </a:rPr>
              <a:t>2022 </a:t>
            </a:r>
            <a:r>
              <a:rPr lang="ru-RU" altLang="ru-RU" sz="2000" b="1" dirty="0" smtClean="0">
                <a:solidFill>
                  <a:srgbClr val="333399"/>
                </a:solidFill>
                <a:latin typeface="Garamond" panose="02020404030301010803" pitchFamily="18" charset="0"/>
              </a:rPr>
              <a:t>год</a:t>
            </a:r>
            <a:endParaRPr lang="en-US" altLang="ru-RU" sz="2000" b="1" dirty="0" smtClean="0">
              <a:solidFill>
                <a:srgbClr val="333399"/>
              </a:solidFill>
              <a:latin typeface="Garamond" panose="02020404030301010803" pitchFamily="18" charset="0"/>
            </a:endParaRPr>
          </a:p>
          <a:p>
            <a:pPr marL="0" indent="0" algn="ctr" eaLnBrk="1" hangingPunct="1">
              <a:spcBef>
                <a:spcPct val="0"/>
              </a:spcBef>
              <a:buClr>
                <a:srgbClr val="4F81BD"/>
              </a:buClr>
              <a:buFont typeface="Wingdings" panose="05000000000000000000" pitchFamily="2" charset="2"/>
              <a:buNone/>
            </a:pPr>
            <a:r>
              <a:rPr lang="ru-RU" altLang="ru-RU" sz="2000" b="1" dirty="0" smtClean="0">
                <a:solidFill>
                  <a:srgbClr val="333399"/>
                </a:solidFill>
                <a:latin typeface="Garamond" panose="02020404030301010803" pitchFamily="18" charset="0"/>
              </a:rPr>
              <a:t>г. Горно-Алтайск</a:t>
            </a:r>
            <a:endParaRPr lang="ru-RU" altLang="ru-RU" sz="2000" b="1" dirty="0">
              <a:solidFill>
                <a:srgbClr val="333399"/>
              </a:solidFill>
              <a:latin typeface="Garamond" panose="02020404030301010803" pitchFamily="18" charset="0"/>
            </a:endParaRP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1979712" y="5013176"/>
            <a:ext cx="4896544" cy="7206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000" b="1">
                <a:solidFill>
                  <a:srgbClr val="333399"/>
                </a:solidFill>
                <a:latin typeface="+mj-lt"/>
                <a:ea typeface="+mj-ea"/>
                <a:cs typeface="+mj-cs"/>
              </a:defRPr>
            </a:lvl1pPr>
            <a:lvl2pPr>
              <a:defRPr sz="4200">
                <a:solidFill>
                  <a:schemeClr val="tx2"/>
                </a:solidFill>
                <a:latin typeface="Garamond" pitchFamily="18" charset="0"/>
              </a:defRPr>
            </a:lvl2pPr>
            <a:lvl3pPr>
              <a:defRPr sz="4200">
                <a:solidFill>
                  <a:schemeClr val="tx2"/>
                </a:solidFill>
                <a:latin typeface="Garamond" pitchFamily="18" charset="0"/>
              </a:defRPr>
            </a:lvl3pPr>
            <a:lvl4pPr>
              <a:defRPr sz="4200">
                <a:solidFill>
                  <a:schemeClr val="tx2"/>
                </a:solidFill>
                <a:latin typeface="Garamond" pitchFamily="18" charset="0"/>
              </a:defRPr>
            </a:lvl4pPr>
            <a:lvl5pPr>
              <a:defRPr sz="4200">
                <a:solidFill>
                  <a:schemeClr val="tx2"/>
                </a:solidFill>
                <a:latin typeface="Garamond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9pPr>
          </a:lstStyle>
          <a:p>
            <a:pPr algn="ctr"/>
            <a:r>
              <a:rPr lang="ru-RU" altLang="ru-RU" dirty="0" smtClean="0">
                <a:solidFill>
                  <a:srgbClr val="0070C0"/>
                </a:solidFill>
                <a:latin typeface="Garamond" panose="02020404030301010803" pitchFamily="18" charset="0"/>
              </a:rPr>
              <a:t>Начальник отдела информационно-программного обеспечения </a:t>
            </a:r>
            <a:r>
              <a:rPr lang="ru-RU" altLang="ru-RU" dirty="0">
                <a:solidFill>
                  <a:srgbClr val="0070C0"/>
                </a:solidFill>
                <a:latin typeface="Garamond" panose="02020404030301010803" pitchFamily="18" charset="0"/>
              </a:rPr>
              <a:t>ТФОМС РА</a:t>
            </a:r>
          </a:p>
          <a:p>
            <a:pPr algn="ctr"/>
            <a:r>
              <a:rPr lang="ru-RU" altLang="ru-RU" dirty="0" smtClean="0">
                <a:solidFill>
                  <a:srgbClr val="0070C0"/>
                </a:solidFill>
                <a:latin typeface="Garamond" panose="02020404030301010803" pitchFamily="18" charset="0"/>
              </a:rPr>
              <a:t>Георгий Александрович </a:t>
            </a:r>
            <a:r>
              <a:rPr lang="ru-RU" altLang="ru-RU" dirty="0" err="1" smtClean="0">
                <a:solidFill>
                  <a:srgbClr val="0070C0"/>
                </a:solidFill>
                <a:latin typeface="Garamond" panose="02020404030301010803" pitchFamily="18" charset="0"/>
              </a:rPr>
              <a:t>Бурляков</a:t>
            </a:r>
            <a:endParaRPr lang="ru-RU" altLang="ru-RU" dirty="0">
              <a:solidFill>
                <a:srgbClr val="0070C0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61637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0CE6C7-D44F-48FF-85F8-663A3342ABC0}" type="slidenum">
              <a:rPr lang="ru-RU" altLang="en-US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ru-RU" altLang="en-US" dirty="0">
              <a:solidFill>
                <a:prstClr val="black"/>
              </a:solidFill>
            </a:endParaRPr>
          </a:p>
        </p:txBody>
      </p:sp>
      <p:pic>
        <p:nvPicPr>
          <p:cNvPr id="5" name="Picture 98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103" y="6220619"/>
            <a:ext cx="1219200" cy="382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2277044163"/>
              </p:ext>
            </p:extLst>
          </p:nvPr>
        </p:nvGraphicFramePr>
        <p:xfrm>
          <a:off x="1835696" y="404664"/>
          <a:ext cx="6096000" cy="792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1874326525"/>
              </p:ext>
            </p:extLst>
          </p:nvPr>
        </p:nvGraphicFramePr>
        <p:xfrm>
          <a:off x="469170" y="1196752"/>
          <a:ext cx="8217630" cy="4050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404761491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0CE6C7-D44F-48FF-85F8-663A3342ABC0}" type="slidenum">
              <a:rPr lang="ru-RU" altLang="en-US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ru-RU" altLang="en-US" dirty="0">
              <a:solidFill>
                <a:prstClr val="black"/>
              </a:solidFill>
            </a:endParaRPr>
          </a:p>
        </p:txBody>
      </p:sp>
      <p:pic>
        <p:nvPicPr>
          <p:cNvPr id="10" name="Picture 98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103" y="6220619"/>
            <a:ext cx="1219200" cy="382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819133284"/>
              </p:ext>
            </p:extLst>
          </p:nvPr>
        </p:nvGraphicFramePr>
        <p:xfrm>
          <a:off x="448056" y="1268760"/>
          <a:ext cx="8300408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5" name="Схема 14"/>
          <p:cNvGraphicFramePr/>
          <p:nvPr>
            <p:extLst>
              <p:ext uri="{D42A27DB-BD31-4B8C-83A1-F6EECF244321}">
                <p14:modId xmlns:p14="http://schemas.microsoft.com/office/powerpoint/2010/main" val="3027382105"/>
              </p:ext>
            </p:extLst>
          </p:nvPr>
        </p:nvGraphicFramePr>
        <p:xfrm>
          <a:off x="1835696" y="404664"/>
          <a:ext cx="6096000" cy="792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330062977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0CE6C7-D44F-48FF-85F8-663A3342ABC0}" type="slidenum">
              <a:rPr lang="ru-RU" altLang="en-US" smtClean="0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ru-RU" altLang="en-US" dirty="0">
              <a:solidFill>
                <a:prstClr val="black"/>
              </a:solidFill>
            </a:endParaRPr>
          </a:p>
        </p:txBody>
      </p:sp>
      <p:pic>
        <p:nvPicPr>
          <p:cNvPr id="6" name="Picture 98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103" y="6220619"/>
            <a:ext cx="1219200" cy="382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1469565894"/>
              </p:ext>
            </p:extLst>
          </p:nvPr>
        </p:nvGraphicFramePr>
        <p:xfrm>
          <a:off x="1835696" y="404664"/>
          <a:ext cx="6096000" cy="5760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1397223584"/>
              </p:ext>
            </p:extLst>
          </p:nvPr>
        </p:nvGraphicFramePr>
        <p:xfrm>
          <a:off x="395536" y="980728"/>
          <a:ext cx="8291264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143385848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0CE6C7-D44F-48FF-85F8-663A3342ABC0}" type="slidenum">
              <a:rPr lang="ru-RU" altLang="en-US" smtClean="0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ru-RU" altLang="en-US" dirty="0">
              <a:solidFill>
                <a:prstClr val="black"/>
              </a:solidFill>
            </a:endParaRPr>
          </a:p>
        </p:txBody>
      </p:sp>
      <p:pic>
        <p:nvPicPr>
          <p:cNvPr id="5" name="Picture 98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103" y="6220619"/>
            <a:ext cx="1219200" cy="382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" name="Группа 10"/>
          <p:cNvGrpSpPr/>
          <p:nvPr/>
        </p:nvGrpSpPr>
        <p:grpSpPr>
          <a:xfrm>
            <a:off x="1522856" y="476672"/>
            <a:ext cx="6096000" cy="686108"/>
            <a:chOff x="0" y="52989"/>
            <a:chExt cx="6096000" cy="686108"/>
          </a:xfrm>
        </p:grpSpPr>
        <p:sp>
          <p:nvSpPr>
            <p:cNvPr id="15" name="Скругленный прямоугольник 14"/>
            <p:cNvSpPr/>
            <p:nvPr/>
          </p:nvSpPr>
          <p:spPr>
            <a:xfrm>
              <a:off x="0" y="52989"/>
              <a:ext cx="6096000" cy="686108"/>
            </a:xfrm>
            <a:prstGeom prst="roundRect">
              <a:avLst/>
            </a:prstGeom>
            <a:solidFill>
              <a:schemeClr val="accent6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Скругленный прямоугольник 4"/>
            <p:cNvSpPr/>
            <p:nvPr/>
          </p:nvSpPr>
          <p:spPr>
            <a:xfrm>
              <a:off x="33493" y="86482"/>
              <a:ext cx="6029014" cy="61912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kern="1200" dirty="0" smtClean="0"/>
                <a:t>Схема информационного </a:t>
              </a:r>
              <a:r>
                <a:rPr lang="ru-RU" sz="2000" kern="1200" dirty="0" err="1" smtClean="0"/>
                <a:t>взаимодейсивя</a:t>
              </a:r>
              <a:endParaRPr lang="ru-RU" sz="2000" kern="1200" dirty="0"/>
            </a:p>
          </p:txBody>
        </p:sp>
      </p:grpSp>
      <p:sp>
        <p:nvSpPr>
          <p:cNvPr id="6" name="Скругленный прямоугольник 5"/>
          <p:cNvSpPr/>
          <p:nvPr/>
        </p:nvSpPr>
        <p:spPr bwMode="auto">
          <a:xfrm>
            <a:off x="395536" y="1412776"/>
            <a:ext cx="2448272" cy="18002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rPr>
              <a:t>Медицинская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rPr>
              <a:t> организация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 bwMode="auto">
          <a:xfrm>
            <a:off x="6253424" y="1412776"/>
            <a:ext cx="2448272" cy="18002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rPr>
              <a:t>ТФОМС РА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 bwMode="auto">
          <a:xfrm>
            <a:off x="3219840" y="4365104"/>
            <a:ext cx="2485256" cy="18002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rPr>
              <a:t>Страховая медицинская организация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  <p:sp>
        <p:nvSpPr>
          <p:cNvPr id="7" name="Стрелка вправо 6"/>
          <p:cNvSpPr/>
          <p:nvPr/>
        </p:nvSpPr>
        <p:spPr bwMode="auto">
          <a:xfrm>
            <a:off x="3203848" y="1611814"/>
            <a:ext cx="2880320" cy="521042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rPr>
              <a:t>Счета и реестры счетов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  <p:sp>
        <p:nvSpPr>
          <p:cNvPr id="19" name="Стрелка влево 18"/>
          <p:cNvSpPr/>
          <p:nvPr/>
        </p:nvSpPr>
        <p:spPr bwMode="auto">
          <a:xfrm>
            <a:off x="3239852" y="2386916"/>
            <a:ext cx="2844316" cy="504056"/>
          </a:xfrm>
          <a:prstGeom prst="lef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rPr>
              <a:t>Протокол обработки (ФЛК и МЭК)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  <p:sp>
        <p:nvSpPr>
          <p:cNvPr id="21" name="Стрелка углом вверх 20"/>
          <p:cNvSpPr/>
          <p:nvPr/>
        </p:nvSpPr>
        <p:spPr bwMode="auto">
          <a:xfrm rot="16200000" flipH="1">
            <a:off x="6107634" y="3662010"/>
            <a:ext cx="1694220" cy="1296144"/>
          </a:xfrm>
          <a:prstGeom prst="bentUp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253019" y="5114799"/>
            <a:ext cx="25262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solidFill>
                  <a:schemeClr val="accent1"/>
                </a:solidFill>
              </a:rPr>
              <a:t>Счета и реестры счетов </a:t>
            </a:r>
          </a:p>
          <a:p>
            <a:r>
              <a:rPr lang="ru-RU" sz="1600" dirty="0" smtClean="0">
                <a:solidFill>
                  <a:schemeClr val="accent1"/>
                </a:solidFill>
              </a:rPr>
              <a:t>с результатами МЭК</a:t>
            </a:r>
            <a:endParaRPr lang="ru-RU" sz="16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642885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2699792" y="610428"/>
            <a:ext cx="6108576" cy="1057300"/>
          </a:xfrm>
        </p:spPr>
        <p:txBody>
          <a:bodyPr/>
          <a:lstStyle/>
          <a:p>
            <a:pPr eaLnBrk="1" hangingPunct="1"/>
            <a:r>
              <a:rPr lang="ru-RU" altLang="ru-RU" sz="2000" b="1" dirty="0" smtClean="0">
                <a:solidFill>
                  <a:srgbClr val="333399"/>
                </a:solidFill>
              </a:rPr>
              <a:t>Территориальный фонд обязательного</a:t>
            </a:r>
            <a:r>
              <a:rPr lang="en-US" altLang="ru-RU" sz="2000" b="1" dirty="0" smtClean="0">
                <a:solidFill>
                  <a:srgbClr val="333399"/>
                </a:solidFill>
              </a:rPr>
              <a:t/>
            </a:r>
            <a:br>
              <a:rPr lang="en-US" altLang="ru-RU" sz="2000" b="1" dirty="0" smtClean="0">
                <a:solidFill>
                  <a:srgbClr val="333399"/>
                </a:solidFill>
              </a:rPr>
            </a:br>
            <a:r>
              <a:rPr lang="ru-RU" altLang="ru-RU" sz="2000" b="1" dirty="0" smtClean="0">
                <a:solidFill>
                  <a:srgbClr val="333399"/>
                </a:solidFill>
              </a:rPr>
              <a:t>медицинского страхования</a:t>
            </a:r>
            <a:br>
              <a:rPr lang="ru-RU" altLang="ru-RU" sz="2000" b="1" dirty="0" smtClean="0">
                <a:solidFill>
                  <a:srgbClr val="333399"/>
                </a:solidFill>
              </a:rPr>
            </a:br>
            <a:r>
              <a:rPr lang="ru-RU" altLang="ru-RU" sz="2000" b="1" dirty="0" smtClean="0">
                <a:solidFill>
                  <a:srgbClr val="333399"/>
                </a:solidFill>
              </a:rPr>
              <a:t>Республики Алтай</a:t>
            </a:r>
          </a:p>
        </p:txBody>
      </p:sp>
      <p:sp>
        <p:nvSpPr>
          <p:cNvPr id="5122" name="Rectangle 3"/>
          <p:cNvSpPr>
            <a:spLocks noGrp="1" noChangeArrowheads="1"/>
          </p:cNvSpPr>
          <p:nvPr>
            <p:ph idx="1"/>
          </p:nvPr>
        </p:nvSpPr>
        <p:spPr>
          <a:xfrm>
            <a:off x="0" y="6165850"/>
            <a:ext cx="9144000" cy="69215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ru-RU" altLang="ru-RU" sz="2000" b="1" kern="1200" dirty="0" smtClean="0">
                <a:solidFill>
                  <a:srgbClr val="333399"/>
                </a:solidFill>
                <a:latin typeface="+mj-lt"/>
                <a:ea typeface="+mj-ea"/>
                <a:cs typeface="+mj-cs"/>
              </a:rPr>
              <a:t>2022 </a:t>
            </a:r>
            <a:r>
              <a:rPr lang="ru-RU" altLang="ru-RU" sz="2000" b="1" kern="1200" dirty="0" smtClean="0">
                <a:solidFill>
                  <a:srgbClr val="333399"/>
                </a:solidFill>
                <a:latin typeface="+mj-lt"/>
                <a:ea typeface="+mj-ea"/>
                <a:cs typeface="+mj-cs"/>
              </a:rPr>
              <a:t>год</a:t>
            </a:r>
            <a:endParaRPr lang="en-US" altLang="ru-RU" sz="2000" b="1" kern="1200" dirty="0" smtClean="0">
              <a:solidFill>
                <a:srgbClr val="333399"/>
              </a:solidFill>
              <a:latin typeface="+mj-lt"/>
              <a:ea typeface="+mj-ea"/>
              <a:cs typeface="+mj-cs"/>
            </a:endParaRP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ru-RU" altLang="ru-RU" sz="2000" b="1" kern="1200" dirty="0" smtClean="0">
                <a:solidFill>
                  <a:srgbClr val="333399"/>
                </a:solidFill>
                <a:latin typeface="+mj-lt"/>
                <a:ea typeface="+mj-ea"/>
                <a:cs typeface="+mj-cs"/>
              </a:rPr>
              <a:t>г. Горно-Алтайск</a:t>
            </a:r>
            <a:endParaRPr lang="ru-RU" altLang="ru-RU" sz="2000" b="1" kern="1200" dirty="0">
              <a:solidFill>
                <a:srgbClr val="333399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124" name="Text Box 5"/>
          <p:cNvSpPr txBox="1">
            <a:spLocks noChangeArrowheads="1"/>
          </p:cNvSpPr>
          <p:nvPr/>
        </p:nvSpPr>
        <p:spPr bwMode="auto">
          <a:xfrm>
            <a:off x="0" y="2420937"/>
            <a:ext cx="9144000" cy="173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2800" b="1" dirty="0" smtClean="0">
                <a:solidFill>
                  <a:srgbClr val="333399"/>
                </a:solidFill>
                <a:latin typeface="Garamond" panose="02020404030301010803" pitchFamily="18" charset="0"/>
              </a:rPr>
              <a:t>СПАСИБО ЗА ВНИМАНИЕ!</a:t>
            </a:r>
            <a:endParaRPr lang="ru-RU" altLang="ru-RU" sz="2800" b="1" dirty="0">
              <a:solidFill>
                <a:srgbClr val="333399"/>
              </a:solidFill>
              <a:latin typeface="Garamond" panose="02020404030301010803" pitchFamily="18" charset="0"/>
            </a:endParaRPr>
          </a:p>
        </p:txBody>
      </p:sp>
      <p:sp>
        <p:nvSpPr>
          <p:cNvPr id="5125" name="Text Box 6"/>
          <p:cNvSpPr txBox="1">
            <a:spLocks noChangeArrowheads="1"/>
          </p:cNvSpPr>
          <p:nvPr/>
        </p:nvSpPr>
        <p:spPr bwMode="auto">
          <a:xfrm>
            <a:off x="539552" y="4716463"/>
            <a:ext cx="8064896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000" b="1">
                <a:solidFill>
                  <a:srgbClr val="333399"/>
                </a:solidFill>
                <a:latin typeface="+mj-lt"/>
                <a:ea typeface="+mj-ea"/>
                <a:cs typeface="+mj-cs"/>
              </a:defRPr>
            </a:lvl1pPr>
            <a:lvl2pPr>
              <a:defRPr sz="4200">
                <a:solidFill>
                  <a:schemeClr val="tx2"/>
                </a:solidFill>
                <a:latin typeface="Garamond" pitchFamily="18" charset="0"/>
              </a:defRPr>
            </a:lvl2pPr>
            <a:lvl3pPr>
              <a:defRPr sz="4200">
                <a:solidFill>
                  <a:schemeClr val="tx2"/>
                </a:solidFill>
                <a:latin typeface="Garamond" pitchFamily="18" charset="0"/>
              </a:defRPr>
            </a:lvl3pPr>
            <a:lvl4pPr>
              <a:defRPr sz="4200">
                <a:solidFill>
                  <a:schemeClr val="tx2"/>
                </a:solidFill>
                <a:latin typeface="Garamond" pitchFamily="18" charset="0"/>
              </a:defRPr>
            </a:lvl4pPr>
            <a:lvl5pPr>
              <a:defRPr sz="4200">
                <a:solidFill>
                  <a:schemeClr val="tx2"/>
                </a:solidFill>
                <a:latin typeface="Garamond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9pPr>
          </a:lstStyle>
          <a:p>
            <a:pPr algn="r"/>
            <a:r>
              <a:rPr lang="en-US" altLang="ru-RU" dirty="0" smtClean="0"/>
              <a:t>E-mail</a:t>
            </a:r>
            <a:r>
              <a:rPr lang="ru-RU" altLang="ru-RU" dirty="0"/>
              <a:t>: </a:t>
            </a:r>
            <a:r>
              <a:rPr lang="en-US" altLang="ru-RU" dirty="0" smtClean="0"/>
              <a:t>burlyakov</a:t>
            </a:r>
            <a:r>
              <a:rPr lang="en-US" altLang="ru-RU" dirty="0" smtClean="0"/>
              <a:t>@tfoms.gorny.ru</a:t>
            </a:r>
            <a:endParaRPr lang="ru-RU" altLang="ru-RU" dirty="0"/>
          </a:p>
          <a:p>
            <a:pPr algn="r"/>
            <a:endParaRPr lang="ru-RU" altLang="ru-RU" dirty="0"/>
          </a:p>
          <a:p>
            <a:pPr algn="r"/>
            <a:r>
              <a:rPr lang="ru-RU" altLang="ru-RU" dirty="0"/>
              <a:t>Тел.(</a:t>
            </a:r>
            <a:r>
              <a:rPr lang="en-US" altLang="ru-RU" dirty="0"/>
              <a:t>38822</a:t>
            </a:r>
            <a:r>
              <a:rPr lang="ru-RU" altLang="ru-RU" dirty="0"/>
              <a:t>) </a:t>
            </a:r>
            <a:r>
              <a:rPr lang="ru-RU" altLang="ru-RU" dirty="0" smtClean="0"/>
              <a:t>4 98 </a:t>
            </a:r>
            <a:r>
              <a:rPr lang="en-US" altLang="ru-RU" dirty="0" smtClean="0"/>
              <a:t>51</a:t>
            </a:r>
            <a:endParaRPr lang="ru-RU" altLang="ru-RU" dirty="0"/>
          </a:p>
        </p:txBody>
      </p:sp>
      <p:pic>
        <p:nvPicPr>
          <p:cNvPr id="5126" name="Picture 7" descr="C:\Documents and Settings\Admin\Мои документы\Презентации\13-02-2012\Безимени-1.t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750" y="304800"/>
            <a:ext cx="194945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8635791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рай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Другая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Край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ай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ай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24245</TotalTime>
  <Words>327</Words>
  <Application>Microsoft Office PowerPoint</Application>
  <PresentationFormat>Экран (4:3)</PresentationFormat>
  <Paragraphs>52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Garamond</vt:lpstr>
      <vt:lpstr>Times New Roman</vt:lpstr>
      <vt:lpstr>Wingdings</vt:lpstr>
      <vt:lpstr>Край</vt:lpstr>
      <vt:lpstr>Территориальный фонд обязательного медицинского страхования Республики Алтай</vt:lpstr>
      <vt:lpstr>Презентация PowerPoint</vt:lpstr>
      <vt:lpstr>Презентация PowerPoint</vt:lpstr>
      <vt:lpstr>Презентация PowerPoint</vt:lpstr>
      <vt:lpstr>Презентация PowerPoint</vt:lpstr>
      <vt:lpstr>Территориальный фонд обязательного медицинского страхования Республики Алтай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Evgeny</dc:creator>
  <cp:lastModifiedBy>burlyakov</cp:lastModifiedBy>
  <cp:revision>982</cp:revision>
  <cp:lastPrinted>2021-11-24T09:21:55Z</cp:lastPrinted>
  <dcterms:created xsi:type="dcterms:W3CDTF">1601-01-01T00:00:00Z</dcterms:created>
  <dcterms:modified xsi:type="dcterms:W3CDTF">2022-04-14T10:20:49Z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