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9" r:id="rId1"/>
  </p:sldMasterIdLst>
  <p:sldIdLst>
    <p:sldId id="268" r:id="rId2"/>
    <p:sldId id="265" r:id="rId3"/>
    <p:sldId id="272" r:id="rId4"/>
    <p:sldId id="269" r:id="rId5"/>
    <p:sldId id="270" r:id="rId6"/>
    <p:sldId id="25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4BC"/>
    <a:srgbClr val="1717DF"/>
    <a:srgbClr val="CCECFF"/>
    <a:srgbClr val="00CCFF"/>
    <a:srgbClr val="FF00FF"/>
    <a:srgbClr val="00FFFF"/>
    <a:srgbClr val="3399FF"/>
    <a:srgbClr val="0099CC"/>
    <a:srgbClr val="008000"/>
    <a:srgbClr val="0C5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нецелевого использования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предыдущими 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годами (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552415703443888E-2"/>
          <c:y val="0.20380133446188825"/>
          <c:w val="0.92143664573517359"/>
          <c:h val="0.709221746539622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Lbls>
            <c:dLbl>
              <c:idx val="0"/>
              <c:layout>
                <c:manualLayout>
                  <c:x val="2.699808570662619E-2"/>
                  <c:y val="-7.7452990954072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fld id="{84287E69-96BB-4CDA-A49F-9545443B6E0E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Bodoni MT Black" panose="02070A03080606020203" pitchFamily="18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</a:t>
                    </a: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7102.8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2.8942466994310675E-2"/>
                  <c:y val="-8.748706068322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fld id="{62F36339-4C81-40E7-B730-9876436C554F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Algerian" panose="04020705040A02060702" pitchFamily="82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</a:t>
                    </a: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7839.8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/>
            <a:sp3d>
              <a:contourClr>
                <a:srgbClr val="00CCFF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CC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00CCFF"/>
                </a:contourClr>
              </a:sp3d>
            </c:spPr>
          </c:dPt>
          <c:dLbls>
            <c:dLbl>
              <c:idx val="0"/>
              <c:layout>
                <c:manualLayout>
                  <c:x val="3.2662386226314573E-2"/>
                  <c:y val="-8.22997846088337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FF3014-8548-47DD-B735-B8D294036538}" type="VALUE">
                      <a:rPr lang="ru-RU" sz="1800" b="1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</a:t>
                    </a: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16485.7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77"/>
        <c:shape val="box"/>
        <c:axId val="92570968"/>
        <c:axId val="188990488"/>
        <c:axId val="0"/>
      </c:bar3DChart>
      <c:catAx>
        <c:axId val="92570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990488"/>
        <c:crosses val="autoZero"/>
        <c:auto val="1"/>
        <c:lblAlgn val="ctr"/>
        <c:lblOffset val="100"/>
        <c:noMultiLvlLbl val="0"/>
      </c:catAx>
      <c:valAx>
        <c:axId val="18899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57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baseline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неэффективного использования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предыдущими 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годами (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6.4552415703443888E-2"/>
          <c:y val="0.20380133446188825"/>
          <c:w val="0.92143664573517359"/>
          <c:h val="0.709221746539622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FFC000"/>
                </a:contourClr>
              </a:sp3d>
            </c:spPr>
          </c:dPt>
          <c:dLbls>
            <c:dLbl>
              <c:idx val="0"/>
              <c:layout>
                <c:manualLayout>
                  <c:x val="2.8271807394024601E-2"/>
                  <c:y val="-0.100193599575126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fld id="{84287E69-96BB-4CDA-A49F-9545443B6E0E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Bodoni MT Black" panose="02070A03080606020203" pitchFamily="18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</a:t>
                    </a: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6471.7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2.8942466994310675E-2"/>
                  <c:y val="-7.6116756372697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fld id="{62F36339-4C81-40E7-B730-9876436C554F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Algerian" panose="04020705040A02060702" pitchFamily="82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</a:t>
                    </a: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3787.6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00CCFF"/>
              </a:contourClr>
            </a:sp3d>
          </c:spPr>
          <c:invertIfNegative val="0"/>
          <c:dLbls>
            <c:dLbl>
              <c:idx val="0"/>
              <c:layout>
                <c:manualLayout>
                  <c:x val="3.1388664538916262E-2"/>
                  <c:y val="-8.00257237467283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FF3014-8548-47DD-B735-B8D294036538}" type="VALUE">
                      <a:rPr lang="ru-RU" sz="1800" b="1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</a:t>
                    </a: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26375.7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box"/>
        <c:axId val="188990880"/>
        <c:axId val="188986176"/>
        <c:axId val="0"/>
      </c:bar3DChart>
      <c:catAx>
        <c:axId val="188990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986176"/>
        <c:crosses val="autoZero"/>
        <c:auto val="1"/>
        <c:lblAlgn val="ctr"/>
        <c:lblOffset val="100"/>
        <c:noMultiLvlLbl val="0"/>
      </c:catAx>
      <c:valAx>
        <c:axId val="18898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99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6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03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8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186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6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8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1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4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75" y="579439"/>
            <a:ext cx="6108700" cy="1057275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24000" y="2060576"/>
            <a:ext cx="9144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8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Итоги контрольно-ревизионной работы Территориального фонда ОМС Республики Алтай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за 2021 год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536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6914" y="184680"/>
            <a:ext cx="18240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1524000" y="59626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20</a:t>
            </a:r>
            <a:r>
              <a:rPr lang="en-US" altLang="ru-RU" sz="2000" b="1" spc="300" dirty="0">
                <a:solidFill>
                  <a:srgbClr val="002060"/>
                </a:solidFill>
                <a:latin typeface="Garamond" pitchFamily="18" charset="0"/>
              </a:rPr>
              <a:t>2</a:t>
            </a: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2 год</a:t>
            </a:r>
            <a:endParaRPr lang="en-US" altLang="ru-RU" sz="2000" b="1" spc="300" dirty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г. Горно-Алтайск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66914" y="5039256"/>
            <a:ext cx="833701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Алтынай Николаевна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Garamond" pitchFamily="18" charset="0"/>
              </a:rPr>
              <a:t>Шандыбаева</a:t>
            </a: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, </a:t>
            </a:r>
            <a:b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начальник КРО</a:t>
            </a:r>
            <a:endParaRPr lang="ru-RU" altLang="ru-RU" sz="20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Garamond" pitchFamily="18" charset="0"/>
              </a:rPr>
              <a:t>________________________________________________________________</a:t>
            </a:r>
            <a:endParaRPr lang="ru-RU" altLang="ru-RU" sz="20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967" y="365125"/>
            <a:ext cx="9740971" cy="1797972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за счет средств ОМС, осуществляющиеся </a:t>
            </a:r>
            <a:r>
              <a:rPr lang="ru-RU" sz="2800" b="1" u="sng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sz="2800" b="1" u="sng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от иной приносящей доход деятельности (платных услуг)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812" y="2359742"/>
            <a:ext cx="9849127" cy="406993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средств и расходных материалов, приобретенных за счет средств ОМС, на оказание платных медицинских услуг; 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обслуживанию спортивных, культурно-массовых мероприятий; 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приобретению, ремонту и поверке медицинского оборудования, не используемого в процессе деятельности медицинской организации при оказании медицинской помощи застрахованным лицам в рамках выполнения территориальной программы обязательного медицинского страхования, а используемого для оказания платных услуг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1104B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анализатора паров этанола, алкотестера</a:t>
            </a:r>
            <a:r>
              <a:rPr lang="ru-RU" dirty="0" smtClean="0">
                <a:solidFill>
                  <a:srgbClr val="1104B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проведению химико-токсикологического исследования для определения этилового и других спиртов в биологических объектах, проводимого при оказании платных медицинских услуг; 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прочих материальных запасов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бланочной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продукции, расходных материалов</a:t>
            </a:r>
            <a:r>
              <a:rPr lang="ru-RU" i="1" dirty="0" smtClean="0">
                <a:solidFill>
                  <a:srgbClr val="1104B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кассовой ленты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используемые при оказании платных медицинских услуг; 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34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967" y="365125"/>
            <a:ext cx="9740971" cy="1797972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за счет средств ОМС, осуществляющиеся </a:t>
            </a:r>
            <a:r>
              <a:rPr lang="ru-RU" sz="2800" b="1" u="sng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u="sng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от иной приносящей доход деятельности (платных услуг)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812" y="2359742"/>
            <a:ext cx="9849127" cy="397068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труда структурного подразделения, содержащегося за счет средств от иной приносящей доход деятельности (платных услуг);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командировочных расходов медицинских работников,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приносящей доход деятельности (платных услуг);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метрологическому обслуживанию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платных медицинских услуг;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транспортным услугам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медицинской организации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места работы и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обратно,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перевозка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сторонней организации при привлечении их к работе по договорам ГПХ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обучению на краткосрочных курсах повышения квалификации по вопросам проведения предрейсовых, послерейсовых и текущих медицинских осмотров водителей транспортных средств, необходимые при оказании платных услуг;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подлежащие оплате за счет средств от иной приносящей доход деятельности (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медицинской организации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участие </a:t>
            </a:r>
            <a:b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Международном конгрессе </a:t>
            </a:r>
            <a:r>
              <a:rPr lang="ru-RU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медицинской косметологии «Невские </a:t>
            </a:r>
            <a:r>
              <a:rPr lang="ru-RU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Берега» и пр.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18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889" y="247137"/>
            <a:ext cx="9740971" cy="1994617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труда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неправомерным начислением заработной платы в нарушение нормативных правовых актов Российской Федерации, Республики Алтай, Министерства здравоохранения Республики Алтай и медицинской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405" y="2469807"/>
            <a:ext cx="9888455" cy="404106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начисление заработной платы (в том числе премии) не в соответствии с трудовым договором, заключенным с работником и приказами МО;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персонального повышающего коэффициента;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районного и северного коэффициентов;</a:t>
            </a: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за работу в выходной день;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кочегару в период окончания отопительного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сезона (</a:t>
            </a:r>
            <a:r>
              <a:rPr lang="ru-RU" sz="19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согласно приказу);</a:t>
            </a: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злишне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удержанные и перечисленные в ИФНС налоги (</a:t>
            </a:r>
            <a:r>
              <a:rPr lang="ru-RU" sz="19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НДФЛ, Страховые взносы в </a:t>
            </a:r>
            <a:r>
              <a:rPr lang="ru-RU" sz="19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ПФР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еправомерная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заработной платы медицинскому работнику без наличия действующего свидетельства об аккредитации или сертификата специалиста по занимаемой должности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оплате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медицинским работникам, оказывающим виды медицинской помощи, отсутствующие в действующей лицензии МО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по договору ГПХ медицинскому работнику, без наличия действующей лицензии на осуществление медицинской деятельности;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97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889" y="247137"/>
            <a:ext cx="9740971" cy="1994617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труда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неправомерным начислением заработной платы в нарушение нормативных правовых актов Российской Федерации, Республики Алтай, Министерства здравоохранения Республики Алтай и медицинской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1484" y="2359740"/>
            <a:ext cx="9888455" cy="397068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заработной платы уволенному работнику;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в период фактического нахождения работника в отпуске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командировке, произведенной не в соответствии с табелем учета рабочего времени;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выплаты стимулирующего характера в виде премиальных выплат в нарушение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отпускных и компенсации за неиспользованный отпуск;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совмещение должностей (профессий), за расширение зоны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увеличение объема работы;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завышение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окладов </a:t>
            </a:r>
            <a:r>
              <a:rPr lang="ru-RU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 соответствие с профессиональной </a:t>
            </a:r>
            <a:r>
              <a:rPr lang="ru-RU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</a:t>
            </a:r>
            <a:r>
              <a:rPr lang="ru-RU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 </a:t>
            </a:r>
            <a:r>
              <a:rPr lang="ru-RU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квалификационным уровнем </a:t>
            </a:r>
            <a:r>
              <a:rPr lang="ru-RU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lang="ru-RU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штатном расписании (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должностям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сверх установленных размеров, в нарушение действующего Положения об оплате труда МО;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начисление работникам медицинской организации доплаты до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МРОТ, в случаях превышения заработной платы работника установленного минимального размера оплаты труда (</a:t>
            </a:r>
            <a:r>
              <a:rPr lang="ru-RU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Федерального закона 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19.06.2000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минимальном размере оплаты труда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ст.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70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225" y="335628"/>
            <a:ext cx="9740971" cy="1052906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ОМС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документов (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документов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1484" y="1701799"/>
            <a:ext cx="9888455" cy="436033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начисление и выплата заработной платы без приказа;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в период нахождения работника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очередном ежегодном отпуске,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отпуске без содержания (</a:t>
            </a:r>
            <a:r>
              <a:rPr lang="ru-RU" sz="21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сохранения заработной платы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командировочных расходов при отсутствии приказа о направлении работника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служебную командировку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за сверхурочное время работы (в пути) в период нахождения работника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командировке без приказа;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(в том числе: 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оборудования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подтверждающих первичных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8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1025" y="683377"/>
            <a:ext cx="45719" cy="120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ECFF"/>
                </a:solidFill>
              </a:rPr>
              <a:t>.</a:t>
            </a:r>
            <a:endParaRPr lang="ru-RU" dirty="0">
              <a:solidFill>
                <a:srgbClr val="CCE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2492" y="1854199"/>
            <a:ext cx="8915400" cy="2336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5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1" y="624109"/>
            <a:ext cx="8942438" cy="55539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проверок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использования средств ОМС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плановые комплексные проверки</a:t>
            </a: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проверки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проверка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внеплановые проверки в МО  </a:t>
            </a:r>
          </a:p>
          <a:p>
            <a:pPr marL="0" indent="0">
              <a:buNone/>
            </a:pPr>
            <a:r>
              <a:rPr lang="ru-RU" dirty="0" smtClean="0"/>
              <a:t>___________________________________________________________________________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6" y="624110"/>
            <a:ext cx="158742" cy="45719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5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39345" y="1422783"/>
            <a:ext cx="365655" cy="1266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CCECFF"/>
                </a:solidFill>
                <a:latin typeface="Garamond" panose="02020404030301010803" pitchFamily="18" charset="0"/>
              </a:rPr>
              <a:t>.</a:t>
            </a:r>
            <a:endParaRPr lang="ru-RU" altLang="en-US" sz="1200" dirty="0">
              <a:solidFill>
                <a:srgbClr val="CCECFF"/>
              </a:solidFill>
              <a:latin typeface="Garamond" panose="02020404030301010803" pitchFamily="18" charset="0"/>
            </a:endParaRPr>
          </a:p>
        </p:txBody>
      </p:sp>
      <p:pic>
        <p:nvPicPr>
          <p:cNvPr id="34820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6213475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980580" y="260648"/>
            <a:ext cx="9493664" cy="43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defRPr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Контроль за целевым использованием средств </a:t>
            </a:r>
            <a:r>
              <a:rPr lang="ru-RU" b="1" dirty="0" smtClean="0">
                <a:solidFill>
                  <a:srgbClr val="002060"/>
                </a:solidFill>
              </a:rPr>
              <a:t>ОМС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4869" y="5276931"/>
            <a:ext cx="8510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+mj-lt"/>
              </a:rPr>
              <a:t>Суммы нецелевого использования средств ОМС, штрафов и пени возмещены в бюджет ТФОМС Республики Алтай: в 2019 году в полном объеме –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8 064,7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, </a:t>
            </a:r>
            <a:endParaRPr lang="en-US" sz="1400" b="1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+mj-lt"/>
              </a:rPr>
              <a:t>в 2020 году частично –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8 023,3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, в 2021 году в полном объеме –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18 225,3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60898"/>
              </p:ext>
            </p:extLst>
          </p:nvPr>
        </p:nvGraphicFramePr>
        <p:xfrm>
          <a:off x="2106346" y="727588"/>
          <a:ext cx="9367898" cy="4337488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6360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95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0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71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71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2019 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2020 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2021 </a:t>
                      </a:r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8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проверок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выявленного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839,8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b="0" i="0" u="none" strike="noStrike" baseline="0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485,7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 всего: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860,7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331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сумму нецелевого использования средств ОМС 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0763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размере 10 %,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проверок МО (тыс. руб.) 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710,3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784,0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1 648,5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marL="0" indent="985838"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результатам проверок СМО (тыс. руб.)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244,6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Пеня за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суммы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26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нецелевого использования средств ОМС, штрафы и пени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064,7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18 225,3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8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54503"/>
              </p:ext>
            </p:extLst>
          </p:nvPr>
        </p:nvGraphicFramePr>
        <p:xfrm>
          <a:off x="1533832" y="550606"/>
          <a:ext cx="9970781" cy="558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9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2644"/>
              </p:ext>
            </p:extLst>
          </p:nvPr>
        </p:nvGraphicFramePr>
        <p:xfrm>
          <a:off x="1533832" y="550606"/>
          <a:ext cx="9970781" cy="558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8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8127" y="324280"/>
            <a:ext cx="9689958" cy="1108725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ВИДЫ  НАРУШЕНИЙ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допускаемые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части 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нецелевого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средств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0142" y="1645920"/>
            <a:ext cx="9807943" cy="4629754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входящие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территориальную программу обязательного медицинского страхования и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 </a:t>
            </a:r>
            <a:r>
              <a:rPr lang="ru-RU" sz="2600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тарифа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медицинской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  <a:endParaRPr lang="ru-RU" sz="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произведенные за счет средств ОМС,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осуществляющиеся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республиканского бюджета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неправомерно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за счет средств ОМС, осуществляющиеся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собственных средств от иной приносящей доход деятельности (</a:t>
            </a:r>
            <a:r>
              <a:rPr lang="ru-RU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</a:t>
            </a:r>
            <a:r>
              <a:rPr lang="ru-RU" sz="2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на оплату труда, в нарушение нормативных правовых актов и не входящие в действующую систему оплаты труда медицинской организации;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ОМС в отсутствие подтверждающих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</a:t>
            </a:r>
            <a:r>
              <a:rPr lang="ru-RU" sz="2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документов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9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9" y="296449"/>
            <a:ext cx="9787468" cy="1430724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расходов, не включенных </a:t>
            </a:r>
            <a:r>
              <a:rPr lang="ru-RU" sz="2800" b="1" u="sng" cap="none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тарифа на оплату медицинской помощи</a:t>
            </a:r>
            <a:r>
              <a:rPr lang="ru-RU" sz="2800" b="1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оказываемой в рамках Территориальной программы ОМС, </a:t>
            </a:r>
            <a:r>
              <a:rPr lang="ru-RU" sz="24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0476" y="2048933"/>
            <a:ext cx="9885791" cy="420793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лекарственных средств, не входящих в перечень </a:t>
            </a:r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стандарты медицинской помощи и необоснованные решениями врачебной комиссии в случаях индивидуальной непереносимости и (или) по жизненным показаниям;</a:t>
            </a:r>
          </a:p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основных средств (оборудование, производственный и хозяйственный инвентарь) стоимостью свыше </a:t>
            </a:r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 за единицу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командировочных расходов работникам медицинской организации сверх установленных норм, в нарушение требований Постановлений Правительства Российской Федерации № </a:t>
            </a: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02.10.2002, № </a:t>
            </a: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13.10.2008, и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Республики Алтай № </a:t>
            </a: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05.05.2017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обязательств (договоров), налогов, не связанных с деятельностью по ОМС, финансируемых из иных источников;</a:t>
            </a: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967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9" y="287982"/>
            <a:ext cx="9795934" cy="1447684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8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расходов, не включенных </a:t>
            </a:r>
            <a:r>
              <a:rPr lang="ru-RU" sz="2800" b="1" u="sng" cap="none" spc="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тарифа на оплату медицинской помощи</a:t>
            </a:r>
            <a:r>
              <a:rPr lang="ru-RU" sz="2800" b="1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оказываемой в рамках Территориальной программы ОМС, </a:t>
            </a:r>
            <a:r>
              <a:rPr lang="ru-RU" sz="24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0476" y="2037437"/>
            <a:ext cx="9894257" cy="4354897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командировочных расходов работникам медицинской организации не подтвержденные первичными бухгалтерскими документами (</a:t>
            </a:r>
            <a:r>
              <a:rPr lang="ru-RU" sz="210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 за проезд, квитанция (счет) за проживание и пр.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произведенные без приказа медицинской организации о направлении работника в служебную командировку;</a:t>
            </a:r>
          </a:p>
          <a:p>
            <a:pPr marL="354013" lvl="0" indent="-354013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списанию ГСМ сверх установленных норм, в нарушение распоряжения Министерства транспорта Российской Федерации №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АМ-23-р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14.03.2008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обучению на курсах повышения квалификации специалистов, не относящихся к медицинским персоналу (</a:t>
            </a:r>
            <a:r>
              <a:rPr lang="ru-RU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административно-управленческого персонала (</a:t>
            </a:r>
            <a:r>
              <a:rPr lang="ru-RU" sz="21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экономист, бухгалтер, 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21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кадров и т.д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21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(в том числе </a:t>
            </a:r>
            <a:r>
              <a:rPr lang="ru-RU" sz="21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командировочные расходы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не связанные с профессиональной переподготовкой и повышением квалификации (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форумах, конференциях, дискуссионных клубах, съездах  и  т.д.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приобретению прочих материальных запасов (в том числе: 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 </a:t>
            </a:r>
            <a:r>
              <a:rPr lang="ru-RU" sz="21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воздушных, гирлянды, стелек войлочных, мешков для перевозки трупов, бумаги для фотоаппарата, Бадов, семян лопуха и пр.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не входящих в структуру тарифа;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endParaRPr lang="ru-RU" sz="2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680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297" y="315962"/>
            <a:ext cx="9766435" cy="1436637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за счет средств ОМС, осуществляющиеся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республиканского бюджета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том  числе: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5667" y="1862665"/>
            <a:ext cx="9889065" cy="4467757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связанные с обеспечением деятельности патологоанатомических отделений, проведение патологоанатомических вскрытий, аутопсийных исследований секционного материала; </a:t>
            </a:r>
            <a:endParaRPr lang="ru-RU" sz="15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капитального ремонта, выполнения обследования технического состояния строительных конструкций объекта, в том числе составление проектно-сметной документации для проведения капитального ремонта; 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возмещению морального вреда за некачественное оказание медицинской помощи; 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неправомерному возмещению расходов стоимости проезда к месту отдыха на территории Российской Федерации и обратно; 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на курсах повышения квалификации по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профилям «Психиатрия»,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«Наркология», «Фтизиатрия»; </a:t>
            </a: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по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профессиональным образовательным программам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5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ординатуре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5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интернатуре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5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монтажу, установке техническом сопровождении программных комплексов и систем, не связанных с реализацией территориальной программы ОМС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льготного </a:t>
            </a:r>
            <a:r>
              <a:rPr lang="ru-RU" sz="15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лекарственного обеспечения, видеонаблюдения, охранно-пожарной и тревожной сигнализации и др.</a:t>
            </a:r>
            <a:r>
              <a:rPr lang="ru-RU" sz="1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5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just">
              <a:buFont typeface="Wingdings" panose="05000000000000000000" pitchFamily="2" charset="2"/>
              <a:buChar char="q"/>
            </a:pP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труда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командировочные расходы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работников, содержащихся за счет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15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республиканского бюджета 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специалистов: </a:t>
            </a:r>
            <a:r>
              <a:rPr lang="ru-RU" sz="1550" i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фтизиатр</a:t>
            </a:r>
            <a:r>
              <a:rPr lang="ru-RU" sz="155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50" i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нарколог, психиатр</a:t>
            </a:r>
            <a:r>
              <a:rPr lang="ru-RU" sz="155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50" i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патологоанатом, в том числе средний медицинский персонал</a:t>
            </a:r>
            <a:r>
              <a:rPr lang="ru-RU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5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025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974</TotalTime>
  <Words>1405</Words>
  <Application>Microsoft Office PowerPoint</Application>
  <PresentationFormat>Широкоэкранный</PresentationFormat>
  <Paragraphs>157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Algerian</vt:lpstr>
      <vt:lpstr>Arial</vt:lpstr>
      <vt:lpstr>Bodoni MT Black</vt:lpstr>
      <vt:lpstr>Century Gothic</vt:lpstr>
      <vt:lpstr>Garamond</vt:lpstr>
      <vt:lpstr>Times New Roman</vt:lpstr>
      <vt:lpstr>Wingdings</vt:lpstr>
      <vt:lpstr>Wingdings 3</vt:lpstr>
      <vt:lpstr>Легкий дым</vt:lpstr>
      <vt:lpstr>Территориальный фонд обязательного медицинского страхования Республики Алтай</vt:lpstr>
      <vt:lpstr>.</vt:lpstr>
      <vt:lpstr>Презентация PowerPoint</vt:lpstr>
      <vt:lpstr>.</vt:lpstr>
      <vt:lpstr>.</vt:lpstr>
      <vt:lpstr>ОСНОВНЫЕ  ВИДЫ  НАРУШЕНИЙ допускаемые МО, в части нецелевого использования средств ОМС:</vt:lpstr>
      <vt:lpstr>Оплата расходов, не включенных в структуру тарифа на оплату медицинской помощи, оказываемой в рамках Территориальной программы ОМС, в том числе:</vt:lpstr>
      <vt:lpstr>Оплата расходов, не включенных в структуру тарифа на оплату медицинской помощи, оказываемой в рамках Территориальной программы ОМС, в том числе:</vt:lpstr>
      <vt:lpstr>Расходы, неправомерно произведенные за счет средств ОМС, осуществляющиеся за счет средств республиканского бюджета,   в  том  числе:</vt:lpstr>
      <vt:lpstr>Расходы, неправомерно произведенные за счет средств ОМС, осуществляющиеся за счет средств от иной приносящей доход деятельности (платных услуг), в том числе:</vt:lpstr>
      <vt:lpstr>Расходы, неправомерно произведенные за счет средств ОМС, осуществляющиеся за счет средств от иной приносящей доход деятельности (платных услуг), в том числе:</vt:lpstr>
      <vt:lpstr>Расходы по оплате труда, связанные с неправомерным начислением заработной платы в нарушение нормативных правовых актов Российской Федерации, Республики Алтай, Министерства здравоохранения Республики Алтай и медицинской организации,  в том числе:</vt:lpstr>
      <vt:lpstr>Расходы по оплате труда, связанные с неправомерным начислением заработной платы в нарушение нормативных правовых актов Российской Федерации, Республики Алтай, Министерства здравоохранения Республики Алтай и медицинской организации,  в том числе:</vt:lpstr>
      <vt:lpstr>Расходование средств ОМС при отсутствии подтверждающих    документов (первичных документов), в том числе: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нарушений,  допускаемые медицинскими организациями?:</dc:title>
  <dc:creator>shandybaeva</dc:creator>
  <cp:lastModifiedBy>shandybaeva</cp:lastModifiedBy>
  <cp:revision>92</cp:revision>
  <cp:lastPrinted>2022-04-14T14:43:43Z</cp:lastPrinted>
  <dcterms:created xsi:type="dcterms:W3CDTF">2022-04-13T09:13:31Z</dcterms:created>
  <dcterms:modified xsi:type="dcterms:W3CDTF">2022-04-15T01:28:17Z</dcterms:modified>
</cp:coreProperties>
</file>