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10"/>
  </p:notesMasterIdLst>
  <p:handoutMasterIdLst>
    <p:handoutMasterId r:id="rId11"/>
  </p:handoutMasterIdLst>
  <p:sldIdLst>
    <p:sldId id="265" r:id="rId2"/>
    <p:sldId id="472" r:id="rId3"/>
    <p:sldId id="471" r:id="rId4"/>
    <p:sldId id="473" r:id="rId5"/>
    <p:sldId id="474" r:id="rId6"/>
    <p:sldId id="475" r:id="rId7"/>
    <p:sldId id="476" r:id="rId8"/>
    <p:sldId id="477" r:id="rId9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AC294"/>
    <a:srgbClr val="CC3300"/>
    <a:srgbClr val="32D688"/>
    <a:srgbClr val="FF66CC"/>
    <a:srgbClr val="F698DB"/>
    <a:srgbClr val="5B9BD5"/>
    <a:srgbClr val="E28700"/>
    <a:srgbClr val="FF4BC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4" autoAdjust="0"/>
    <p:restoredTop sz="94681" autoAdjust="0"/>
  </p:normalViewPr>
  <p:slideViewPr>
    <p:cSldViewPr>
      <p:cViewPr varScale="1">
        <p:scale>
          <a:sx n="86" d="100"/>
          <a:sy n="86" d="100"/>
        </p:scale>
        <p:origin x="102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159D5D-970B-48F4-98AA-7BFA948D6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54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7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5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C4085-8694-454E-B9B7-E7AA897E0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401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CCB1-CFB5-480D-AE21-44CFB7761679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4842-67B4-46AE-918A-152E0B47517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082813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2B0D7-0EF6-4C5C-ACD7-370A9CBDE0C1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E0B1-65BF-4D4A-906E-36F6D6AAC71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8421433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90DD-D767-40F3-8931-1ED50BB87D56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2873A-28E0-43E4-9A06-BE1C1403B0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155805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99F8B-3F49-41B3-B1A6-B74E648775F2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C3375-B221-4B47-804D-D43AF95FF2E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935301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F065B-6960-4A22-B1C2-819DD2D17890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FA6DB-BCEE-4F24-A8E2-040D75912DE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205304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BDCB-3618-490A-8786-0BAB4E01991C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CE6C7-D44F-48FF-85F8-663A3342ABC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907562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DAC1D-1D61-430E-8805-6995962930CF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D33E8-D6AF-4D6C-9075-3B06C9B6FD0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4071232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4D65-35AC-4CD1-8188-D1420241CD46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C3AA-F76A-4DA1-A056-E92B7F13476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5263983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5120-F83D-440C-BFD2-CFBEFC81BF13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A10B-AAAC-4E12-B90C-721D5E6F329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4650559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2BD89-F683-4523-9A90-89230683A79C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C3A-5D09-433D-9E80-BD43793436C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5910422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70F8B-DEAB-4211-B2B1-629C25018F7B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3420-F9F2-4E5A-BAA8-7467D850EEA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4598378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F8B-0561-4823-8608-21BD65AE8BCD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C2D4D-EB6E-448F-9888-2E6039CEBA1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7182719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B72C4-8ECC-4A9C-AAAD-4C0EF6A0B858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BE48-1A70-47BA-A3AC-EB7DC94725C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782062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6256F2D-CE9E-4A6A-9938-1460858AEFF4}" type="datetime1">
              <a:rPr lang="ru-RU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43D9907C-49C4-444C-B496-9CF2804594F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165850"/>
            <a:ext cx="9144000" cy="6921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rgbClr val="333399"/>
                </a:solidFill>
                <a:latin typeface="Garamond" panose="02020404030301010803" pitchFamily="18" charset="0"/>
                <a:ea typeface="+mj-ea"/>
                <a:cs typeface="+mj-cs"/>
              </a:rPr>
              <a:t>2022 </a:t>
            </a:r>
            <a:r>
              <a:rPr lang="ru-RU" altLang="ru-RU" sz="2000" b="1" kern="1200" dirty="0" smtClean="0">
                <a:solidFill>
                  <a:srgbClr val="333399"/>
                </a:solidFill>
                <a:latin typeface="Garamond" panose="02020404030301010803" pitchFamily="18" charset="0"/>
                <a:ea typeface="+mj-ea"/>
                <a:cs typeface="+mj-cs"/>
              </a:rPr>
              <a:t>г.</a:t>
            </a:r>
            <a:endParaRPr lang="en-US" altLang="ru-RU" sz="2000" b="1" kern="1200" dirty="0" smtClean="0">
              <a:solidFill>
                <a:srgbClr val="333399"/>
              </a:solidFill>
              <a:latin typeface="Garamond" panose="02020404030301010803" pitchFamily="18" charset="0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rgbClr val="333399"/>
                </a:solidFill>
                <a:latin typeface="Garamond" panose="02020404030301010803" pitchFamily="18" charset="0"/>
                <a:ea typeface="+mj-ea"/>
                <a:cs typeface="+mj-cs"/>
              </a:rPr>
              <a:t>г. Горно-Алтайск</a:t>
            </a:r>
            <a:endParaRPr lang="ru-RU" altLang="ru-RU" sz="2000" b="1" kern="1200" dirty="0">
              <a:solidFill>
                <a:srgbClr val="333399"/>
              </a:solidFill>
              <a:latin typeface="Garamond" panose="02020404030301010803" pitchFamily="18" charset="0"/>
              <a:ea typeface="+mj-ea"/>
              <a:cs typeface="+mj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610428"/>
            <a:ext cx="6108576" cy="1057300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solidFill>
                  <a:srgbClr val="0070C0"/>
                </a:solidFill>
              </a:rPr>
              <a:t>Территориальный фонд обязательного</a:t>
            </a:r>
            <a:r>
              <a:rPr lang="en-US" altLang="ru-RU" sz="1800" b="1" dirty="0" smtClean="0">
                <a:solidFill>
                  <a:srgbClr val="0070C0"/>
                </a:solidFill>
              </a:rPr>
              <a:t/>
            </a:r>
            <a:br>
              <a:rPr lang="en-US" altLang="ru-RU" sz="1800" b="1" dirty="0" smtClean="0">
                <a:solidFill>
                  <a:srgbClr val="0070C0"/>
                </a:solidFill>
              </a:rPr>
            </a:br>
            <a:r>
              <a:rPr lang="ru-RU" altLang="ru-RU" sz="1800" b="1" dirty="0" smtClean="0">
                <a:solidFill>
                  <a:srgbClr val="0070C0"/>
                </a:solidFill>
              </a:rPr>
              <a:t>медицинского страхования</a:t>
            </a:r>
            <a:br>
              <a:rPr lang="ru-RU" altLang="ru-RU" sz="1800" b="1" dirty="0" smtClean="0">
                <a:solidFill>
                  <a:srgbClr val="0070C0"/>
                </a:solidFill>
              </a:rPr>
            </a:br>
            <a:r>
              <a:rPr lang="ru-RU" altLang="ru-RU" sz="1800" b="1" dirty="0" smtClean="0">
                <a:solidFill>
                  <a:srgbClr val="0070C0"/>
                </a:solidFill>
              </a:rPr>
              <a:t>Республики Алтай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420937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О </a:t>
            </a:r>
            <a:r>
              <a:rPr lang="ru-RU" altLang="ru-RU" sz="2800" b="1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заключении договоров на оказание и оплату медицинской помощи по обязательному медицинскому страхованию в 2022 году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-4763" y="4716463"/>
            <a:ext cx="91440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endParaRPr lang="ru-RU" altLang="ru-RU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4800"/>
            <a:ext cx="1949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420937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buFontTx/>
              <a:buChar char="-"/>
            </a:pPr>
            <a:r>
              <a:rPr lang="ru-RU" altLang="ru-RU" sz="25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Федеральный закон от 29.11.2010 №326-ФЗ «Об обязательном медицинском страховании» </a:t>
            </a:r>
          </a:p>
          <a:p>
            <a:pPr marL="342900" indent="-342900" algn="just">
              <a:buFontTx/>
              <a:buChar char="-"/>
            </a:pPr>
            <a:endParaRPr lang="ru-RU" altLang="ru-RU" sz="2500" b="1" dirty="0" smtClean="0">
              <a:solidFill>
                <a:srgbClr val="333399"/>
              </a:solidFill>
              <a:latin typeface="Garamond" panose="02020404030301010803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altLang="ru-RU" sz="25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Приказ Минздрава России от 29.12.2020 </a:t>
            </a:r>
            <a:r>
              <a:rPr lang="ru-RU" altLang="ru-RU" sz="2500" b="1" dirty="0">
                <a:solidFill>
                  <a:srgbClr val="333399"/>
                </a:solidFill>
                <a:latin typeface="Garamond" panose="02020404030301010803" pitchFamily="18" charset="0"/>
              </a:rPr>
              <a:t>№</a:t>
            </a:r>
            <a:r>
              <a:rPr lang="ru-RU" altLang="ru-RU" sz="25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1396н «Об </a:t>
            </a:r>
            <a:r>
              <a:rPr lang="ru-RU" altLang="ru-RU" sz="2500" b="1" dirty="0">
                <a:solidFill>
                  <a:srgbClr val="333399"/>
                </a:solidFill>
                <a:latin typeface="Garamond" panose="02020404030301010803" pitchFamily="18" charset="0"/>
              </a:rPr>
              <a:t>утверждении формы типового договора на оказание и оплату медицинской помощи в рамках базовой программы обязательного медицинского </a:t>
            </a:r>
            <a:r>
              <a:rPr lang="ru-RU" altLang="ru-RU" sz="25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страхования» </a:t>
            </a:r>
          </a:p>
          <a:p>
            <a:pPr marL="342900" indent="-342900" algn="just">
              <a:buFontTx/>
              <a:buChar char="-"/>
            </a:pPr>
            <a:endParaRPr lang="ru-RU" altLang="ru-RU" sz="2500" b="1" dirty="0" smtClean="0">
              <a:solidFill>
                <a:srgbClr val="333399"/>
              </a:solidFill>
              <a:latin typeface="Garamond" panose="02020404030301010803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altLang="ru-RU" sz="25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Приказ Минздрава России от 30.12.2020 </a:t>
            </a:r>
            <a:r>
              <a:rPr lang="ru-RU" altLang="ru-RU" sz="2500" b="1" dirty="0">
                <a:solidFill>
                  <a:srgbClr val="333399"/>
                </a:solidFill>
                <a:latin typeface="Garamond" panose="02020404030301010803" pitchFamily="18" charset="0"/>
              </a:rPr>
              <a:t>№</a:t>
            </a:r>
            <a:r>
              <a:rPr lang="ru-RU" altLang="ru-RU" sz="25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1417н «Об </a:t>
            </a:r>
            <a:r>
              <a:rPr lang="ru-RU" altLang="ru-RU" sz="2500" b="1" dirty="0">
                <a:solidFill>
                  <a:srgbClr val="333399"/>
                </a:solidFill>
                <a:latin typeface="Garamond" panose="02020404030301010803" pitchFamily="18" charset="0"/>
              </a:rPr>
              <a:t>утверждении формы типового договора на оказание и оплату медицинской помощи по обязательному медицинскому </a:t>
            </a:r>
            <a:r>
              <a:rPr lang="ru-RU" altLang="ru-RU" sz="25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страхованию»</a:t>
            </a:r>
            <a:endParaRPr lang="ru-RU" altLang="ru-RU" sz="25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39552" y="4716463"/>
            <a:ext cx="8064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r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874679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07504" y="1901657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Договор на оказание и оплату медицинской помощи по ОМС</a:t>
            </a:r>
          </a:p>
          <a:p>
            <a:pPr algn="ctr"/>
            <a:endParaRPr lang="ru-RU" altLang="ru-RU" sz="2800" b="1" dirty="0" smtClean="0">
              <a:solidFill>
                <a:srgbClr val="333399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МО               СМО              ТФОМС</a:t>
            </a:r>
            <a:endParaRPr lang="ru-RU" altLang="ru-RU" sz="28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39552" y="4716463"/>
            <a:ext cx="8064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r"/>
            <a:endParaRPr lang="ru-RU" altLang="ru-RU" dirty="0"/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4800"/>
            <a:ext cx="1949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 стрелкой 2"/>
          <p:cNvCxnSpPr/>
          <p:nvPr/>
        </p:nvCxnSpPr>
        <p:spPr bwMode="auto">
          <a:xfrm flipH="1">
            <a:off x="3131840" y="2780928"/>
            <a:ext cx="1008112" cy="4266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Прямая со стрелкой 4"/>
          <p:cNvCxnSpPr/>
          <p:nvPr/>
        </p:nvCxnSpPr>
        <p:spPr bwMode="auto">
          <a:xfrm>
            <a:off x="4679504" y="2767638"/>
            <a:ext cx="0" cy="4694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Прямая со стрелкой 8"/>
          <p:cNvCxnSpPr/>
          <p:nvPr/>
        </p:nvCxnSpPr>
        <p:spPr bwMode="auto">
          <a:xfrm>
            <a:off x="5220072" y="2767638"/>
            <a:ext cx="648072" cy="4399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86357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420937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Разграничение оказания медицинской помощи застрахованным лицам и ее оплаты в предмете договора:</a:t>
            </a:r>
          </a:p>
          <a:p>
            <a:pPr marL="457200" indent="-457200" algn="just">
              <a:buFontTx/>
              <a:buChar char="-"/>
            </a:pPr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в рамках ТП ОМС, если медицинская помощь оказывается застрахованному лицу по месту выдачи полиса;</a:t>
            </a:r>
          </a:p>
          <a:p>
            <a:pPr marL="457200" indent="-457200" algn="just">
              <a:buFontTx/>
              <a:buChar char="-"/>
            </a:pPr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в рамках базовой программы ОМС, если медицинская помощь оказывается застрахованному лицу за пределами места выдачи полиса.</a:t>
            </a:r>
            <a:endParaRPr lang="ru-RU" altLang="ru-RU" sz="28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39552" y="4716463"/>
            <a:ext cx="8064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r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53857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420937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В 2021 году – с 45 медицинскими организациями.</a:t>
            </a:r>
          </a:p>
          <a:p>
            <a:pPr algn="ctr"/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В 2022 году – с 42 медицинскими организациями.</a:t>
            </a:r>
            <a:endParaRPr lang="ru-RU" altLang="ru-RU" sz="28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39552" y="4716463"/>
            <a:ext cx="8064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r"/>
            <a:endParaRPr lang="ru-RU" altLang="ru-RU" dirty="0"/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4800"/>
            <a:ext cx="1949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7482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420937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 sz="2800" b="1" dirty="0" smtClean="0">
              <a:solidFill>
                <a:srgbClr val="333399"/>
              </a:solidFill>
              <a:latin typeface="Garamond" panose="02020404030301010803" pitchFamily="18" charset="0"/>
            </a:endParaRPr>
          </a:p>
          <a:p>
            <a:pPr algn="just"/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Условия заключения:</a:t>
            </a:r>
          </a:p>
          <a:p>
            <a:pPr marL="457200" indent="-457200" algn="just">
              <a:buFontTx/>
              <a:buChar char="-"/>
            </a:pPr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включение МО в реестр МО, осуществляющих деятельность в сфере ОМС в соответствии с п. 2 ст. 15 Закона об ОМС</a:t>
            </a:r>
          </a:p>
          <a:p>
            <a:pPr marL="457200" indent="-457200" algn="just">
              <a:buFontTx/>
              <a:buChar char="-"/>
            </a:pPr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установление объемов предоставления медицинской помощи, подлежащих оплате за счет средств ОМС решением Комиссии по разработке ТП ОМС в соответствии с ч. 10 ст. 36 Закона об ОМС</a:t>
            </a:r>
            <a:endParaRPr lang="ru-RU" altLang="ru-RU" sz="28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39552" y="4716463"/>
            <a:ext cx="8064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r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6724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620688"/>
            <a:ext cx="9144000" cy="5545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 sz="28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39552" y="4716463"/>
            <a:ext cx="8064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r"/>
            <a:endParaRPr lang="ru-RU" alt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168228"/>
              </p:ext>
            </p:extLst>
          </p:nvPr>
        </p:nvGraphicFramePr>
        <p:xfrm>
          <a:off x="827584" y="620687"/>
          <a:ext cx="7776864" cy="5111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9461"/>
                <a:gridCol w="3727403"/>
              </a:tblGrid>
              <a:tr h="556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ООО «Сибирский институт репродукции и генетики человека»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БУЗ РА «Улаганская районная больница»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6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«ЦЕНТР ЛОР»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АУЗ РА «Стоматологическая поликлиника №2»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8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«Фарма-дент»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БУЗ РА «Чойская районная больница»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8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БУЗ РА «Турочакская районная больница»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БУЗ РА «Майминская районная больница»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«Взгляд»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«Ультра плюс»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6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«Гармония здоровья»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ФКУЗ «МСЧ МВД России по Республике Алтай»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3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БУЗ РА «Центр по профилактике и борьбе со СПИД»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Учреждение Алтайского краевого Совета профсоюзов Санаторий «Барнаульский»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«ЛДЦ МИБС-Барнаул»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«Афродита»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6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«Жизнь»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«Барнаульский центр репродуктивной медицины»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«Нефролайн Горно-Алтайск»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АО «Санаторий Сосновый бор»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8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«Усть-Канская районная больница»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ООО «Стоматология»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430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165850"/>
            <a:ext cx="9144000" cy="6921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2022 </a:t>
            </a: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г.</a:t>
            </a:r>
            <a:endParaRPr lang="en-US" altLang="ru-RU" sz="2000" b="1" kern="1200" dirty="0" smtClean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г. Горно-Алтайск</a:t>
            </a:r>
            <a:endParaRPr lang="ru-RU" altLang="ru-RU" sz="2000" b="1" kern="1200" dirty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610428"/>
            <a:ext cx="6108576" cy="1057300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rgbClr val="333399"/>
                </a:solidFill>
              </a:rPr>
              <a:t>Территориальный фонд обязательного</a:t>
            </a:r>
            <a:r>
              <a:rPr lang="en-US" altLang="ru-RU" sz="2000" b="1" dirty="0" smtClean="0">
                <a:solidFill>
                  <a:srgbClr val="333399"/>
                </a:solidFill>
              </a:rPr>
              <a:t/>
            </a:r>
            <a:br>
              <a:rPr lang="en-US" altLang="ru-RU" sz="2000" b="1" dirty="0" smtClean="0">
                <a:solidFill>
                  <a:srgbClr val="333399"/>
                </a:solidFill>
              </a:rPr>
            </a:br>
            <a:r>
              <a:rPr lang="ru-RU" altLang="ru-RU" sz="2000" b="1" dirty="0" smtClean="0">
                <a:solidFill>
                  <a:srgbClr val="333399"/>
                </a:solidFill>
              </a:rPr>
              <a:t>медицинского страхования</a:t>
            </a:r>
            <a:br>
              <a:rPr lang="ru-RU" altLang="ru-RU" sz="2000" b="1" dirty="0" smtClean="0">
                <a:solidFill>
                  <a:srgbClr val="333399"/>
                </a:solidFill>
              </a:rPr>
            </a:br>
            <a:r>
              <a:rPr lang="ru-RU" altLang="ru-RU" sz="2000" b="1" dirty="0" smtClean="0">
                <a:solidFill>
                  <a:srgbClr val="333399"/>
                </a:solidFill>
              </a:rPr>
              <a:t>Республики Алтай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420937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СПАСИБО ЗА ВНИМАНИЕ!</a:t>
            </a:r>
            <a:endParaRPr lang="ru-RU" altLang="ru-RU" sz="28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39552" y="4716463"/>
            <a:ext cx="8064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r"/>
            <a:endParaRPr lang="ru-RU" altLang="ru-RU" dirty="0"/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4800"/>
            <a:ext cx="1949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2745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20201</TotalTime>
  <Words>372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Garamond</vt:lpstr>
      <vt:lpstr>Times New Roman</vt:lpstr>
      <vt:lpstr>Wingdings</vt:lpstr>
      <vt:lpstr>Край</vt:lpstr>
      <vt:lpstr>Территориальный фонд обязательного медицинского страхования Республики Алтай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Территориальный фонд обязательного медицинского страхования Республики Алтай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Evgeny</dc:creator>
  <cp:lastModifiedBy>rychkova</cp:lastModifiedBy>
  <cp:revision>716</cp:revision>
  <cp:lastPrinted>2019-02-14T05:23:04Z</cp:lastPrinted>
  <dcterms:created xsi:type="dcterms:W3CDTF">1601-01-01T00:00:00Z</dcterms:created>
  <dcterms:modified xsi:type="dcterms:W3CDTF">2022-04-14T12:01:01Z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